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F81"/>
    <a:srgbClr val="599E33"/>
    <a:srgbClr val="6884C3"/>
    <a:srgbClr val="E98607"/>
    <a:srgbClr val="B4201E"/>
    <a:srgbClr val="C6531C"/>
    <a:srgbClr val="01A4AD"/>
    <a:srgbClr val="EE7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sorterViewPr>
    <p:cViewPr>
      <p:scale>
        <a:sx n="100" d="100"/>
        <a:sy n="100" d="100"/>
      </p:scale>
      <p:origin x="0" y="-1757"/>
    </p:cViewPr>
  </p:sorterViewPr>
  <p:notesViewPr>
    <p:cSldViewPr snapToGrid="0">
      <p:cViewPr varScale="1">
        <p:scale>
          <a:sx n="63" d="100"/>
          <a:sy n="63" d="100"/>
        </p:scale>
        <p:origin x="313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2FBFE-6B06-4A71-96C5-8970ADC8417F}" type="datetimeFigureOut">
              <a:rPr lang="en-US" smtClean="0"/>
              <a:t>4/13/2022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64948D-463F-4994-A4B0-17AEFA009F46}" type="slidenum">
              <a:rPr lang="en-US" smtClean="0"/>
              <a:t>‹N°›</a:t>
            </a:fld>
            <a:endParaRPr lang="en-US"/>
          </a:p>
        </p:txBody>
      </p:sp>
    </p:spTree>
    <p:extLst>
      <p:ext uri="{BB962C8B-B14F-4D97-AF65-F5344CB8AC3E}">
        <p14:creationId xmlns:p14="http://schemas.microsoft.com/office/powerpoint/2010/main" val="4167647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74F81"/>
                </a:solidFill>
                <a:latin typeface="Arial" panose="020B0604020202020204" pitchFamily="34" charset="0"/>
                <a:cs typeface="Arial" panose="020B0604020202020204" pitchFamily="34" charset="0"/>
              </a:rPr>
              <a:t>University of South Brittany (Université Bretagne Sud) was founded in 1995. It is a multidisciplinary institution with two main campuses situated in Lorient and Vannes, Brittany, France. It has developed recognized research skills in</a:t>
            </a:r>
            <a:br>
              <a:rPr lang="en-US" dirty="0">
                <a:solidFill>
                  <a:srgbClr val="174F81"/>
                </a:solidFill>
                <a:latin typeface="Arial" panose="020B0604020202020204" pitchFamily="34" charset="0"/>
                <a:cs typeface="Arial" panose="020B0604020202020204" pitchFamily="34" charset="0"/>
              </a:rPr>
            </a:br>
            <a:r>
              <a:rPr lang="en-US" dirty="0">
                <a:solidFill>
                  <a:srgbClr val="174F81"/>
                </a:solidFill>
                <a:latin typeface="Arial" panose="020B0604020202020204" pitchFamily="34" charset="0"/>
                <a:cs typeface="Arial" panose="020B0604020202020204" pitchFamily="34" charset="0"/>
              </a:rPr>
              <a:t>4 major fields: materials, costal and marine studies, social usages and practices, IT.</a:t>
            </a:r>
            <a:endParaRPr lang="en-GB" dirty="0">
              <a:solidFill>
                <a:srgbClr val="174F8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64948D-463F-4994-A4B0-17AEFA009F46}" type="slidenum">
              <a:rPr lang="en-US" smtClean="0"/>
              <a:t>2</a:t>
            </a:fld>
            <a:endParaRPr lang="en-US"/>
          </a:p>
        </p:txBody>
      </p:sp>
    </p:spTree>
    <p:extLst>
      <p:ext uri="{BB962C8B-B14F-4D97-AF65-F5344CB8AC3E}">
        <p14:creationId xmlns:p14="http://schemas.microsoft.com/office/powerpoint/2010/main" val="212531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64948D-463F-4994-A4B0-17AEFA009F46}" type="slidenum">
              <a:rPr lang="en-US" smtClean="0"/>
              <a:t>3</a:t>
            </a:fld>
            <a:endParaRPr lang="en-US"/>
          </a:p>
        </p:txBody>
      </p:sp>
    </p:spTree>
    <p:extLst>
      <p:ext uri="{BB962C8B-B14F-4D97-AF65-F5344CB8AC3E}">
        <p14:creationId xmlns:p14="http://schemas.microsoft.com/office/powerpoint/2010/main" val="3201887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064948D-463F-4994-A4B0-17AEFA009F46}" type="slidenum">
              <a:rPr lang="en-US" smtClean="0"/>
              <a:t>4</a:t>
            </a:fld>
            <a:endParaRPr lang="en-US"/>
          </a:p>
        </p:txBody>
      </p:sp>
      <p:sp>
        <p:nvSpPr>
          <p:cNvPr id="5" name="ZoneTexte 8">
            <a:extLst>
              <a:ext uri="{FF2B5EF4-FFF2-40B4-BE49-F238E27FC236}">
                <a16:creationId xmlns:a16="http://schemas.microsoft.com/office/drawing/2014/main" id="{B40B38F2-16F3-4EFC-91FE-22443D1E701E}"/>
              </a:ext>
            </a:extLst>
          </p:cNvPr>
          <p:cNvSpPr txBox="1">
            <a:spLocks noGrp="1"/>
          </p:cNvSpPr>
          <p:nvPr>
            <p:ph type="body" idx="1"/>
          </p:nvPr>
        </p:nvSpPr>
        <p:spPr>
          <a:xfrm>
            <a:off x="685800" y="4400550"/>
            <a:ext cx="5486400" cy="2400657"/>
          </a:xfrm>
          <a:prstGeom prst="rect">
            <a:avLst/>
          </a:prstGeom>
          <a:noFill/>
        </p:spPr>
        <p:txBody>
          <a:bodyPr wrap="square" rtlCol="0">
            <a:spAutoFit/>
          </a:bodyPr>
          <a:lstStyle/>
          <a:p>
            <a:r>
              <a:rPr lang="en-US" sz="1500" dirty="0">
                <a:solidFill>
                  <a:srgbClr val="174F81"/>
                </a:solidFill>
                <a:latin typeface="Arial" panose="020B0604020202020204" pitchFamily="34" charset="0"/>
                <a:cs typeface="Arial" panose="020B0604020202020204" pitchFamily="34" charset="0"/>
              </a:rPr>
              <a:t>University of South Brittany places special emphasis on: student life and welfare, </a:t>
            </a:r>
          </a:p>
          <a:p>
            <a:pPr marL="342900" indent="-342900">
              <a:buFont typeface="+mj-lt"/>
              <a:buAutoNum type="arabicPeriod"/>
            </a:pPr>
            <a:r>
              <a:rPr lang="en-US" sz="1500" dirty="0">
                <a:solidFill>
                  <a:srgbClr val="174F81"/>
                </a:solidFill>
                <a:latin typeface="Arial" panose="020B0604020202020204" pitchFamily="34" charset="0"/>
                <a:cs typeface="Arial" panose="020B0604020202020204" pitchFamily="34" charset="0"/>
              </a:rPr>
              <a:t>innovation (e.g. new master’s program in cyber defense; co-op programs at all levels; new technological platform on high-performance materials); </a:t>
            </a:r>
          </a:p>
          <a:p>
            <a:pPr marL="342900" indent="-342900">
              <a:buFont typeface="+mj-lt"/>
              <a:buAutoNum type="arabicPeriod"/>
            </a:pPr>
            <a:r>
              <a:rPr lang="en-US" sz="1500" dirty="0">
                <a:solidFill>
                  <a:srgbClr val="174F81"/>
                </a:solidFill>
                <a:latin typeface="Arial" panose="020B0604020202020204" pitchFamily="34" charset="0"/>
                <a:cs typeface="Arial" panose="020B0604020202020204" pitchFamily="34" charset="0"/>
              </a:rPr>
              <a:t>top-edge research; </a:t>
            </a:r>
          </a:p>
          <a:p>
            <a:pPr marL="342900" indent="-342900">
              <a:buFont typeface="+mj-lt"/>
              <a:buAutoNum type="arabicPeriod"/>
            </a:pPr>
            <a:r>
              <a:rPr lang="en-US" sz="1500" dirty="0">
                <a:solidFill>
                  <a:srgbClr val="174F81"/>
                </a:solidFill>
                <a:latin typeface="Arial" panose="020B0604020202020204" pitchFamily="34" charset="0"/>
                <a:cs typeface="Arial" panose="020B0604020202020204" pitchFamily="34" charset="0"/>
              </a:rPr>
              <a:t>industry partnerships and technology transfer and </a:t>
            </a:r>
          </a:p>
          <a:p>
            <a:pPr marL="342900" indent="-342900">
              <a:buFont typeface="+mj-lt"/>
              <a:buAutoNum type="arabicPeriod"/>
            </a:pPr>
            <a:r>
              <a:rPr lang="en-US" sz="1500" dirty="0">
                <a:solidFill>
                  <a:srgbClr val="174F81"/>
                </a:solidFill>
                <a:latin typeface="Arial" panose="020B0604020202020204" pitchFamily="34" charset="0"/>
                <a:cs typeface="Arial" panose="020B0604020202020204" pitchFamily="34" charset="0"/>
              </a:rPr>
              <a:t>international student mobility.</a:t>
            </a:r>
          </a:p>
          <a:p>
            <a:endParaRPr lang="en-GB" sz="1500" dirty="0">
              <a:solidFill>
                <a:srgbClr val="174F81"/>
              </a:solidFill>
              <a:latin typeface="Arial" panose="020B0604020202020204" pitchFamily="34" charset="0"/>
              <a:cs typeface="Arial" panose="020B0604020202020204" pitchFamily="34" charset="0"/>
            </a:endParaRPr>
          </a:p>
          <a:p>
            <a:r>
              <a:rPr lang="en-US" sz="1500" dirty="0">
                <a:solidFill>
                  <a:srgbClr val="174F81"/>
                </a:solidFill>
                <a:latin typeface="Arial" panose="020B0604020202020204" pitchFamily="34" charset="0"/>
                <a:cs typeface="Arial" panose="020B0604020202020204" pitchFamily="34" charset="0"/>
              </a:rPr>
              <a:t>University of South Brittany is YOUR University</a:t>
            </a:r>
            <a:r>
              <a:rPr lang="en-GB" sz="1500" dirty="0">
                <a:solidFill>
                  <a:srgbClr val="174F81"/>
                </a:solidFill>
                <a:latin typeface="Arial" panose="020B0604020202020204" pitchFamily="34" charset="0"/>
                <a:cs typeface="Arial" panose="020B0604020202020204" pitchFamily="34" charset="0"/>
              </a:rPr>
              <a:t> </a:t>
            </a:r>
            <a:endParaRPr lang="fr-FR" sz="1500" dirty="0">
              <a:solidFill>
                <a:srgbClr val="174F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19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64948D-463F-4994-A4B0-17AEFA009F46}" type="slidenum">
              <a:rPr lang="en-US" smtClean="0"/>
              <a:t>5</a:t>
            </a:fld>
            <a:endParaRPr lang="en-US"/>
          </a:p>
        </p:txBody>
      </p:sp>
    </p:spTree>
    <p:extLst>
      <p:ext uri="{BB962C8B-B14F-4D97-AF65-F5344CB8AC3E}">
        <p14:creationId xmlns:p14="http://schemas.microsoft.com/office/powerpoint/2010/main" val="8874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64948D-463F-4994-A4B0-17AEFA009F46}" type="slidenum">
              <a:rPr lang="en-US" smtClean="0"/>
              <a:t>6</a:t>
            </a:fld>
            <a:endParaRPr lang="en-US"/>
          </a:p>
        </p:txBody>
      </p:sp>
    </p:spTree>
    <p:extLst>
      <p:ext uri="{BB962C8B-B14F-4D97-AF65-F5344CB8AC3E}">
        <p14:creationId xmlns:p14="http://schemas.microsoft.com/office/powerpoint/2010/main" val="419762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241"/>
              </a:spcBef>
              <a:buFont typeface="Arial" panose="020B0604020202020204" pitchFamily="34" charset="0"/>
              <a:buChar char="•"/>
            </a:pPr>
            <a:r>
              <a:rPr lang="en-US" dirty="0">
                <a:solidFill>
                  <a:srgbClr val="174F81"/>
                </a:solidFill>
                <a:latin typeface="Arial" panose="020B0604020202020204" pitchFamily="34" charset="0"/>
                <a:cs typeface="Arial" panose="020B0604020202020204" pitchFamily="34" charset="0"/>
              </a:rPr>
              <a:t>Faculty of Languages, Humanities and Social Sciences</a:t>
            </a:r>
          </a:p>
          <a:p>
            <a:pPr>
              <a:lnSpc>
                <a:spcPct val="200000"/>
              </a:lnSpc>
              <a:spcBef>
                <a:spcPts val="241"/>
              </a:spcBef>
            </a:pPr>
            <a:r>
              <a:rPr lang="en-US" dirty="0">
                <a:solidFill>
                  <a:srgbClr val="174F81"/>
                </a:solidFill>
                <a:latin typeface="Arial" panose="020B0604020202020204" pitchFamily="34" charset="0"/>
                <a:cs typeface="Arial" panose="020B0604020202020204" pitchFamily="34" charset="0"/>
              </a:rPr>
              <a:t>  •  Faculty of Sciences and Engineering</a:t>
            </a:r>
          </a:p>
          <a:p>
            <a:pPr>
              <a:lnSpc>
                <a:spcPct val="200000"/>
              </a:lnSpc>
              <a:spcBef>
                <a:spcPts val="241"/>
              </a:spcBef>
            </a:pPr>
            <a:r>
              <a:rPr lang="en-US" dirty="0">
                <a:solidFill>
                  <a:srgbClr val="174F81"/>
                </a:solidFill>
                <a:latin typeface="Arial" panose="020B0604020202020204" pitchFamily="34" charset="0"/>
                <a:cs typeface="Arial" panose="020B0604020202020204" pitchFamily="34" charset="0"/>
              </a:rPr>
              <a:t>  •  </a:t>
            </a:r>
            <a:r>
              <a:rPr lang="fr-FR" dirty="0" err="1">
                <a:solidFill>
                  <a:srgbClr val="174F81"/>
                </a:solidFill>
                <a:latin typeface="Arial" panose="020B0604020202020204" pitchFamily="34" charset="0"/>
                <a:cs typeface="Arial" panose="020B0604020202020204" pitchFamily="34" charset="0"/>
              </a:rPr>
              <a:t>Faculty</a:t>
            </a:r>
            <a:r>
              <a:rPr lang="fr-FR" dirty="0">
                <a:solidFill>
                  <a:srgbClr val="174F81"/>
                </a:solidFill>
                <a:latin typeface="Arial" panose="020B0604020202020204" pitchFamily="34" charset="0"/>
                <a:cs typeface="Arial" panose="020B0604020202020204" pitchFamily="34" charset="0"/>
              </a:rPr>
              <a:t> of Law, </a:t>
            </a:r>
            <a:r>
              <a:rPr lang="fr-FR" dirty="0" err="1">
                <a:solidFill>
                  <a:srgbClr val="174F81"/>
                </a:solidFill>
                <a:latin typeface="Arial" panose="020B0604020202020204" pitchFamily="34" charset="0"/>
                <a:cs typeface="Arial" panose="020B0604020202020204" pitchFamily="34" charset="0"/>
              </a:rPr>
              <a:t>Economics</a:t>
            </a:r>
            <a:r>
              <a:rPr lang="fr-FR" dirty="0">
                <a:solidFill>
                  <a:srgbClr val="174F81"/>
                </a:solidFill>
                <a:latin typeface="Arial" panose="020B0604020202020204" pitchFamily="34" charset="0"/>
                <a:cs typeface="Arial" panose="020B0604020202020204" pitchFamily="34" charset="0"/>
              </a:rPr>
              <a:t> and Management</a:t>
            </a:r>
            <a:endParaRPr lang="en-US" dirty="0">
              <a:solidFill>
                <a:srgbClr val="174F81"/>
              </a:solidFill>
              <a:latin typeface="Arial" panose="020B0604020202020204" pitchFamily="34" charset="0"/>
              <a:cs typeface="Arial" panose="020B0604020202020204" pitchFamily="34" charset="0"/>
            </a:endParaRPr>
          </a:p>
          <a:p>
            <a:pPr>
              <a:lnSpc>
                <a:spcPct val="200000"/>
              </a:lnSpc>
              <a:spcBef>
                <a:spcPts val="241"/>
              </a:spcBef>
            </a:pPr>
            <a:r>
              <a:rPr lang="en-US" dirty="0">
                <a:solidFill>
                  <a:srgbClr val="174F81"/>
                </a:solidFill>
                <a:latin typeface="Arial" panose="020B0604020202020204" pitchFamily="34" charset="0"/>
                <a:cs typeface="Arial" panose="020B0604020202020204" pitchFamily="34" charset="0"/>
              </a:rPr>
              <a:t> •  2 Institutes of Technology </a:t>
            </a:r>
          </a:p>
          <a:p>
            <a:pPr>
              <a:lnSpc>
                <a:spcPct val="200000"/>
              </a:lnSpc>
              <a:spcBef>
                <a:spcPts val="241"/>
              </a:spcBef>
            </a:pPr>
            <a:r>
              <a:rPr lang="en-US" dirty="0">
                <a:solidFill>
                  <a:srgbClr val="174F81"/>
                </a:solidFill>
                <a:latin typeface="Arial" panose="020B0604020202020204" pitchFamily="34" charset="0"/>
                <a:cs typeface="Arial" panose="020B0604020202020204" pitchFamily="34" charset="0"/>
              </a:rPr>
              <a:t> •  School of Engineering</a:t>
            </a:r>
          </a:p>
          <a:p>
            <a:endParaRPr lang="en-US" dirty="0"/>
          </a:p>
        </p:txBody>
      </p:sp>
      <p:sp>
        <p:nvSpPr>
          <p:cNvPr id="4" name="Slide Number Placeholder 3"/>
          <p:cNvSpPr>
            <a:spLocks noGrp="1"/>
          </p:cNvSpPr>
          <p:nvPr>
            <p:ph type="sldNum" sz="quarter" idx="5"/>
          </p:nvPr>
        </p:nvSpPr>
        <p:spPr/>
        <p:txBody>
          <a:bodyPr/>
          <a:lstStyle/>
          <a:p>
            <a:fld id="{7064948D-463F-4994-A4B0-17AEFA009F46}" type="slidenum">
              <a:rPr lang="en-US" smtClean="0"/>
              <a:t>8</a:t>
            </a:fld>
            <a:endParaRPr lang="en-US"/>
          </a:p>
        </p:txBody>
      </p:sp>
    </p:spTree>
    <p:extLst>
      <p:ext uri="{BB962C8B-B14F-4D97-AF65-F5344CB8AC3E}">
        <p14:creationId xmlns:p14="http://schemas.microsoft.com/office/powerpoint/2010/main" val="117711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64948D-463F-4994-A4B0-17AEFA009F46}" type="slidenum">
              <a:rPr lang="en-US" smtClean="0"/>
              <a:t>9</a:t>
            </a:fld>
            <a:endParaRPr lang="en-US"/>
          </a:p>
        </p:txBody>
      </p:sp>
    </p:spTree>
    <p:extLst>
      <p:ext uri="{BB962C8B-B14F-4D97-AF65-F5344CB8AC3E}">
        <p14:creationId xmlns:p14="http://schemas.microsoft.com/office/powerpoint/2010/main" val="3716177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 is one of the biggest festival destination in Europe and in the world with over twenty festivals each summer. The international Celtic festival in Lorient attracts over 800 000 tourists each year.</a:t>
            </a:r>
          </a:p>
        </p:txBody>
      </p:sp>
      <p:sp>
        <p:nvSpPr>
          <p:cNvPr id="4" name="Slide Number Placeholder 3"/>
          <p:cNvSpPr>
            <a:spLocks noGrp="1"/>
          </p:cNvSpPr>
          <p:nvPr>
            <p:ph type="sldNum" sz="quarter" idx="5"/>
          </p:nvPr>
        </p:nvSpPr>
        <p:spPr/>
        <p:txBody>
          <a:bodyPr/>
          <a:lstStyle/>
          <a:p>
            <a:fld id="{7064948D-463F-4994-A4B0-17AEFA009F46}" type="slidenum">
              <a:rPr lang="en-US" smtClean="0"/>
              <a:t>21</a:t>
            </a:fld>
            <a:endParaRPr lang="en-US"/>
          </a:p>
        </p:txBody>
      </p:sp>
    </p:spTree>
    <p:extLst>
      <p:ext uri="{BB962C8B-B14F-4D97-AF65-F5344CB8AC3E}">
        <p14:creationId xmlns:p14="http://schemas.microsoft.com/office/powerpoint/2010/main" val="270535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E757286A-52D9-401E-BC56-A0D6FE06CDCB}" type="datetimeFigureOut">
              <a:rPr lang="fr-FR" smtClean="0"/>
              <a:t>13/04/2022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4024036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757286A-52D9-401E-BC56-A0D6FE06CDCB}" type="datetimeFigureOut">
              <a:rPr lang="fr-FR" smtClean="0"/>
              <a:t>13/04/2022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4218695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757286A-52D9-401E-BC56-A0D6FE06CDCB}" type="datetimeFigureOut">
              <a:rPr lang="fr-FR" smtClean="0"/>
              <a:t>13/04/2022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129165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757286A-52D9-401E-BC56-A0D6FE06CDCB}" type="datetimeFigureOut">
              <a:rPr lang="fr-FR" smtClean="0"/>
              <a:t>13/04/2022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3427049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E757286A-52D9-401E-BC56-A0D6FE06CDCB}" type="datetimeFigureOut">
              <a:rPr lang="fr-FR" smtClean="0"/>
              <a:t>13/04/2022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264840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757286A-52D9-401E-BC56-A0D6FE06CDCB}" type="datetimeFigureOut">
              <a:rPr lang="fr-FR" smtClean="0"/>
              <a:t>13/04/2022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1461000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757286A-52D9-401E-BC56-A0D6FE06CDCB}" type="datetimeFigureOut">
              <a:rPr lang="fr-FR" smtClean="0"/>
              <a:t>13/04/2022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335280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757286A-52D9-401E-BC56-A0D6FE06CDCB}" type="datetimeFigureOut">
              <a:rPr lang="fr-FR" smtClean="0"/>
              <a:t>13/04/2022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2195883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757286A-52D9-401E-BC56-A0D6FE06CDCB}" type="datetimeFigureOut">
              <a:rPr lang="fr-FR" smtClean="0"/>
              <a:t>13/04/2022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452498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757286A-52D9-401E-BC56-A0D6FE06CDCB}" type="datetimeFigureOut">
              <a:rPr lang="fr-FR" smtClean="0"/>
              <a:t>13/04/2022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161942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757286A-52D9-401E-BC56-A0D6FE06CDCB}" type="datetimeFigureOut">
              <a:rPr lang="fr-FR" smtClean="0"/>
              <a:t>13/04/2022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184136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7286A-52D9-401E-BC56-A0D6FE06CDCB}" type="datetimeFigureOut">
              <a:rPr lang="fr-FR" smtClean="0"/>
              <a:t>13/04/2022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7C7B1-BBAD-4E8F-B460-4162CF2E7C91}" type="slidenum">
              <a:rPr lang="fr-FR" smtClean="0"/>
              <a:t>‹N°›</a:t>
            </a:fld>
            <a:endParaRPr lang="fr-FR"/>
          </a:p>
        </p:txBody>
      </p:sp>
    </p:spTree>
    <p:extLst>
      <p:ext uri="{BB962C8B-B14F-4D97-AF65-F5344CB8AC3E}">
        <p14:creationId xmlns:p14="http://schemas.microsoft.com/office/powerpoint/2010/main" val="789218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ensibs.univ-ubs.fr/fr/international/english-presentation.html" TargetMode="External"/><Relationship Id="rId7" Type="http://schemas.microsoft.com/office/2007/relationships/hdphoto" Target="../media/hdphoto2.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hyperlink" Target="https://youtu.be/i4Fh0xRvBv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youtu.be/8JNhD8mCI_o"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youtu.be/JfzWeys5Nv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4299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9777756" cy="477054"/>
          </a:xfrm>
          <a:prstGeom prst="rect">
            <a:avLst/>
          </a:prstGeom>
          <a:noFill/>
        </p:spPr>
        <p:txBody>
          <a:bodyPr wrap="square" rtlCol="0">
            <a:spAutoFit/>
          </a:bodyPr>
          <a:lstStyle/>
          <a:p>
            <a:r>
              <a:rPr lang="fr-FR" sz="2500" b="1" dirty="0">
                <a:solidFill>
                  <a:srgbClr val="C6531C"/>
                </a:solidFill>
                <a:latin typeface="Arial Black" panose="020B0A04020102020204" pitchFamily="34" charset="0"/>
              </a:rPr>
              <a:t>SCIENCES &amp; ENGINEERING SCIENCES</a:t>
            </a:r>
            <a:endParaRPr lang="fr-FR" sz="2500" dirty="0">
              <a:solidFill>
                <a:srgbClr val="C6531C"/>
              </a:solidFill>
              <a:latin typeface="Arial Black" panose="020B0A04020102020204" pitchFamily="34" charset="0"/>
            </a:endParaRPr>
          </a:p>
        </p:txBody>
      </p:sp>
      <p:sp>
        <p:nvSpPr>
          <p:cNvPr id="8" name="ZoneTexte 7"/>
          <p:cNvSpPr txBox="1"/>
          <p:nvPr/>
        </p:nvSpPr>
        <p:spPr>
          <a:xfrm>
            <a:off x="5040000" y="2228671"/>
            <a:ext cx="7363692" cy="4016484"/>
          </a:xfrm>
          <a:prstGeom prst="rect">
            <a:avLst/>
          </a:prstGeom>
          <a:noFill/>
        </p:spPr>
        <p:txBody>
          <a:bodyPr wrap="square" rtlCol="0">
            <a:spAutoFit/>
          </a:bodyPr>
          <a:lstStyle/>
          <a:p>
            <a:r>
              <a:rPr lang="en-GB" sz="1500" b="1" dirty="0">
                <a:solidFill>
                  <a:schemeClr val="bg1"/>
                </a:solidFill>
                <a:latin typeface="Arial" panose="020B0604020202020204" pitchFamily="34" charset="0"/>
                <a:cs typeface="Arial" panose="020B0604020202020204" pitchFamily="34" charset="0"/>
              </a:rPr>
              <a:t>Bachelors</a:t>
            </a:r>
            <a:endParaRPr lang="en-GB" sz="1500" dirty="0">
              <a:solidFill>
                <a:schemeClr val="bg1"/>
              </a:solidFill>
              <a:latin typeface="Arial" panose="020B0604020202020204" pitchFamily="34" charset="0"/>
              <a:cs typeface="Arial" panose="020B0604020202020204" pitchFamily="34" charset="0"/>
            </a:endParaRPr>
          </a:p>
          <a:p>
            <a:r>
              <a:rPr lang="en-GB" sz="1500" dirty="0">
                <a:solidFill>
                  <a:schemeClr val="bg1"/>
                </a:solidFill>
                <a:latin typeface="Arial" panose="020B0604020202020204" pitchFamily="34" charset="0"/>
                <a:cs typeface="Arial" panose="020B0604020202020204" pitchFamily="34" charset="0"/>
              </a:rPr>
              <a:t>• Mathematics</a:t>
            </a:r>
          </a:p>
          <a:p>
            <a:r>
              <a:rPr lang="en-GB" sz="1500" dirty="0">
                <a:solidFill>
                  <a:schemeClr val="bg1"/>
                </a:solidFill>
                <a:latin typeface="Arial" panose="020B0604020202020204" pitchFamily="34" charset="0"/>
                <a:cs typeface="Arial" panose="020B0604020202020204" pitchFamily="34" charset="0"/>
              </a:rPr>
              <a:t>• Computer Technology</a:t>
            </a:r>
          </a:p>
          <a:p>
            <a:r>
              <a:rPr lang="en-GB" sz="1500" dirty="0">
                <a:solidFill>
                  <a:schemeClr val="bg1"/>
                </a:solidFill>
                <a:latin typeface="Arial" panose="020B0604020202020204" pitchFamily="34" charset="0"/>
                <a:cs typeface="Arial" panose="020B0604020202020204" pitchFamily="34" charset="0"/>
              </a:rPr>
              <a:t>• Life sciences</a:t>
            </a:r>
          </a:p>
          <a:p>
            <a:r>
              <a:rPr lang="en-GB" sz="1500" dirty="0">
                <a:solidFill>
                  <a:schemeClr val="bg1"/>
                </a:solidFill>
                <a:latin typeface="Arial" panose="020B0604020202020204" pitchFamily="34" charset="0"/>
                <a:cs typeface="Arial" panose="020B0604020202020204" pitchFamily="34" charset="0"/>
              </a:rPr>
              <a:t>• Ecology and Society</a:t>
            </a:r>
          </a:p>
          <a:p>
            <a:r>
              <a:rPr lang="en-GB" sz="1500" dirty="0">
                <a:solidFill>
                  <a:schemeClr val="bg1"/>
                </a:solidFill>
                <a:latin typeface="Arial" panose="020B0604020202020204" pitchFamily="34" charset="0"/>
                <a:cs typeface="Arial" panose="020B0604020202020204" pitchFamily="34" charset="0"/>
              </a:rPr>
              <a:t>• Engineering Sciences Civil engineering, Mechanical engineering, Energetic)</a:t>
            </a:r>
          </a:p>
          <a:p>
            <a:endParaRPr lang="en-GB" sz="1500" dirty="0">
              <a:solidFill>
                <a:schemeClr val="bg1"/>
              </a:solidFill>
              <a:latin typeface="Arial" panose="020B0604020202020204" pitchFamily="34" charset="0"/>
              <a:cs typeface="Arial" panose="020B0604020202020204" pitchFamily="34" charset="0"/>
            </a:endParaRPr>
          </a:p>
          <a:p>
            <a:r>
              <a:rPr lang="en-GB" sz="1500" b="1" dirty="0">
                <a:solidFill>
                  <a:schemeClr val="bg1"/>
                </a:solidFill>
                <a:latin typeface="Arial" panose="020B0604020202020204" pitchFamily="34" charset="0"/>
                <a:cs typeface="Arial" panose="020B0604020202020204" pitchFamily="34" charset="0"/>
              </a:rPr>
              <a:t>Masters</a:t>
            </a:r>
            <a:endParaRPr lang="en-GB" sz="1500" dirty="0">
              <a:solidFill>
                <a:schemeClr val="bg1"/>
              </a:solidFill>
              <a:latin typeface="Arial" panose="020B0604020202020204" pitchFamily="34" charset="0"/>
              <a:cs typeface="Arial" panose="020B0604020202020204" pitchFamily="34" charset="0"/>
            </a:endParaRPr>
          </a:p>
          <a:p>
            <a:r>
              <a:rPr lang="en-GB" sz="1500" dirty="0">
                <a:solidFill>
                  <a:schemeClr val="bg1"/>
                </a:solidFill>
                <a:latin typeface="Arial" panose="020B0604020202020204" pitchFamily="34" charset="0"/>
                <a:cs typeface="Arial" panose="020B0604020202020204" pitchFamily="34" charset="0"/>
              </a:rPr>
              <a:t>• Biotechnology</a:t>
            </a:r>
          </a:p>
          <a:p>
            <a:r>
              <a:rPr lang="en-GB" sz="1500" dirty="0">
                <a:solidFill>
                  <a:schemeClr val="bg1"/>
                </a:solidFill>
                <a:latin typeface="Arial" panose="020B0604020202020204" pitchFamily="34" charset="0"/>
                <a:cs typeface="Arial" panose="020B0604020202020204" pitchFamily="34" charset="0"/>
              </a:rPr>
              <a:t>• Chemical ecology </a:t>
            </a:r>
          </a:p>
          <a:p>
            <a:r>
              <a:rPr lang="en-GB" sz="1500" dirty="0">
                <a:solidFill>
                  <a:schemeClr val="bg1"/>
                </a:solidFill>
                <a:latin typeface="Arial" panose="020B0604020202020204" pitchFamily="34" charset="0"/>
                <a:cs typeface="Arial" panose="020B0604020202020204" pitchFamily="34" charset="0"/>
              </a:rPr>
              <a:t>• Computer Sciences</a:t>
            </a:r>
          </a:p>
          <a:p>
            <a:r>
              <a:rPr lang="en-GB" sz="1500" dirty="0">
                <a:solidFill>
                  <a:schemeClr val="bg1"/>
                </a:solidFill>
                <a:latin typeface="Arial" panose="020B0604020202020204" pitchFamily="34" charset="0"/>
                <a:cs typeface="Arial" panose="020B0604020202020204" pitchFamily="34" charset="0"/>
              </a:rPr>
              <a:t>• Design Engineering</a:t>
            </a:r>
          </a:p>
          <a:p>
            <a:r>
              <a:rPr lang="en-GB" sz="1500" dirty="0">
                <a:solidFill>
                  <a:schemeClr val="bg1"/>
                </a:solidFill>
                <a:latin typeface="Arial" panose="020B0604020202020204" pitchFamily="34" charset="0"/>
                <a:cs typeface="Arial" panose="020B0604020202020204" pitchFamily="34" charset="0"/>
              </a:rPr>
              <a:t>• Complex System Engineering</a:t>
            </a:r>
          </a:p>
          <a:p>
            <a:r>
              <a:rPr lang="en-GB" sz="1500" dirty="0">
                <a:solidFill>
                  <a:schemeClr val="bg1"/>
                </a:solidFill>
                <a:latin typeface="Arial" panose="020B0604020202020204" pitchFamily="34" charset="0"/>
                <a:cs typeface="Arial" panose="020B0604020202020204" pitchFamily="34" charset="0"/>
              </a:rPr>
              <a:t>• Applied Mathematics and Statistics* </a:t>
            </a:r>
          </a:p>
          <a:p>
            <a:r>
              <a:rPr lang="en-GB" sz="1500" dirty="0">
                <a:solidFill>
                  <a:schemeClr val="bg1"/>
                </a:solidFill>
                <a:latin typeface="Arial" panose="020B0604020202020204" pitchFamily="34" charset="0"/>
                <a:cs typeface="Arial" panose="020B0604020202020204" pitchFamily="34" charset="0"/>
              </a:rPr>
              <a:t>• Environmental Sciences, Earth and Planets</a:t>
            </a:r>
          </a:p>
          <a:p>
            <a:endParaRPr lang="en-GB" sz="1500" dirty="0">
              <a:solidFill>
                <a:schemeClr val="bg1"/>
              </a:solidFill>
              <a:latin typeface="Arial" panose="020B0604020202020204" pitchFamily="34" charset="0"/>
              <a:cs typeface="Arial" panose="020B0604020202020204" pitchFamily="34" charset="0"/>
            </a:endParaRPr>
          </a:p>
          <a:p>
            <a:r>
              <a:rPr lang="en-GB" sz="1500" dirty="0">
                <a:solidFill>
                  <a:schemeClr val="bg1"/>
                </a:solidFill>
                <a:latin typeface="Arial" panose="020B0604020202020204" pitchFamily="34" charset="0"/>
                <a:cs typeface="Arial" panose="020B0604020202020204" pitchFamily="34" charset="0"/>
              </a:rPr>
              <a:t>*Available Online</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0" y="2880000"/>
            <a:ext cx="2880000" cy="2880000"/>
          </a:xfrm>
          <a:prstGeom prst="rect">
            <a:avLst/>
          </a:prstGeom>
        </p:spPr>
      </p:pic>
    </p:spTree>
    <p:extLst>
      <p:ext uri="{BB962C8B-B14F-4D97-AF65-F5344CB8AC3E}">
        <p14:creationId xmlns:p14="http://schemas.microsoft.com/office/powerpoint/2010/main" val="4290260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 y="-1"/>
            <a:ext cx="12192002" cy="6858001"/>
          </a:xfrm>
          <a:prstGeom prst="rect">
            <a:avLst/>
          </a:prstGeom>
        </p:spPr>
      </p:pic>
      <p:sp>
        <p:nvSpPr>
          <p:cNvPr id="3" name="ZoneTexte 2"/>
          <p:cNvSpPr txBox="1"/>
          <p:nvPr/>
        </p:nvSpPr>
        <p:spPr>
          <a:xfrm>
            <a:off x="249382" y="200893"/>
            <a:ext cx="9777756" cy="477054"/>
          </a:xfrm>
          <a:prstGeom prst="rect">
            <a:avLst/>
          </a:prstGeom>
          <a:noFill/>
        </p:spPr>
        <p:txBody>
          <a:bodyPr wrap="square" rtlCol="0">
            <a:spAutoFit/>
          </a:bodyPr>
          <a:lstStyle/>
          <a:p>
            <a:r>
              <a:rPr lang="fr-FR" sz="2500" b="1" dirty="0">
                <a:solidFill>
                  <a:srgbClr val="B4201E"/>
                </a:solidFill>
                <a:latin typeface="Arial Black" panose="020B0A04020102020204" pitchFamily="34" charset="0"/>
              </a:rPr>
              <a:t>LAW - ECONOMICS - MANAGEMENT</a:t>
            </a:r>
            <a:endParaRPr lang="fr-FR" sz="2500" dirty="0">
              <a:solidFill>
                <a:srgbClr val="B4201E"/>
              </a:solidFill>
              <a:latin typeface="Arial Black" panose="020B0A04020102020204" pitchFamily="34" charset="0"/>
            </a:endParaRPr>
          </a:p>
        </p:txBody>
      </p:sp>
      <p:sp>
        <p:nvSpPr>
          <p:cNvPr id="8" name="ZoneTexte 7"/>
          <p:cNvSpPr txBox="1"/>
          <p:nvPr/>
        </p:nvSpPr>
        <p:spPr>
          <a:xfrm>
            <a:off x="5040000" y="2228671"/>
            <a:ext cx="7363692" cy="3785652"/>
          </a:xfrm>
          <a:prstGeom prst="rect">
            <a:avLst/>
          </a:prstGeom>
          <a:noFill/>
        </p:spPr>
        <p:txBody>
          <a:bodyPr wrap="square" rtlCol="0">
            <a:spAutoFit/>
          </a:bodyPr>
          <a:lstStyle/>
          <a:p>
            <a:r>
              <a:rPr lang="en-GB" sz="1500" b="1" dirty="0">
                <a:solidFill>
                  <a:schemeClr val="bg1"/>
                </a:solidFill>
                <a:latin typeface="Arial" panose="020B0604020202020204" pitchFamily="34" charset="0"/>
                <a:cs typeface="Arial" panose="020B0604020202020204" pitchFamily="34" charset="0"/>
              </a:rPr>
              <a:t>Bachelors</a:t>
            </a:r>
            <a:endParaRPr lang="en-GB" sz="1500" dirty="0">
              <a:solidFill>
                <a:schemeClr val="bg1"/>
              </a:solidFill>
              <a:latin typeface="Arial" panose="020B0604020202020204" pitchFamily="34" charset="0"/>
              <a:cs typeface="Arial" panose="020B0604020202020204" pitchFamily="34" charset="0"/>
            </a:endParaRPr>
          </a:p>
          <a:p>
            <a:r>
              <a:rPr lang="en-GB" sz="1500" dirty="0">
                <a:solidFill>
                  <a:schemeClr val="bg1"/>
                </a:solidFill>
                <a:latin typeface="Arial" panose="020B0604020202020204" pitchFamily="34" charset="0"/>
                <a:cs typeface="Arial" panose="020B0604020202020204" pitchFamily="34" charset="0"/>
              </a:rPr>
              <a:t>• Law</a:t>
            </a:r>
          </a:p>
          <a:p>
            <a:r>
              <a:rPr lang="en-GB" sz="1500" dirty="0">
                <a:solidFill>
                  <a:schemeClr val="bg1"/>
                </a:solidFill>
                <a:latin typeface="Arial" panose="020B0604020202020204" pitchFamily="34" charset="0"/>
                <a:cs typeface="Arial" panose="020B0604020202020204" pitchFamily="34" charset="0"/>
              </a:rPr>
              <a:t>• Economics and Management* </a:t>
            </a:r>
          </a:p>
          <a:p>
            <a:endParaRPr lang="en-GB" sz="1500" dirty="0">
              <a:solidFill>
                <a:schemeClr val="bg1"/>
              </a:solidFill>
              <a:latin typeface="Arial" panose="020B0604020202020204" pitchFamily="34" charset="0"/>
              <a:cs typeface="Arial" panose="020B0604020202020204" pitchFamily="34" charset="0"/>
            </a:endParaRPr>
          </a:p>
          <a:p>
            <a:r>
              <a:rPr lang="en-GB" sz="1500" i="1" dirty="0">
                <a:solidFill>
                  <a:schemeClr val="bg1"/>
                </a:solidFill>
                <a:latin typeface="Arial" panose="020B0604020202020204" pitchFamily="34" charset="0"/>
                <a:cs typeface="Arial" panose="020B0604020202020204" pitchFamily="34" charset="0"/>
              </a:rPr>
              <a:t>*Year 3 specialisation in Accounting and Finance, Marketing and Sales </a:t>
            </a:r>
            <a:br>
              <a:rPr lang="en-GB" sz="1500" i="1" dirty="0">
                <a:solidFill>
                  <a:schemeClr val="bg1"/>
                </a:solidFill>
                <a:latin typeface="Arial" panose="020B0604020202020204" pitchFamily="34" charset="0"/>
                <a:cs typeface="Arial" panose="020B0604020202020204" pitchFamily="34" charset="0"/>
              </a:rPr>
            </a:br>
            <a:r>
              <a:rPr lang="en-GB" sz="1500" i="1" dirty="0">
                <a:solidFill>
                  <a:schemeClr val="bg1"/>
                </a:solidFill>
                <a:latin typeface="Arial" panose="020B0604020202020204" pitchFamily="34" charset="0"/>
                <a:cs typeface="Arial" panose="020B0604020202020204" pitchFamily="34" charset="0"/>
              </a:rPr>
              <a:t>Applied Economics, Economics and Business Management</a:t>
            </a:r>
            <a:endParaRPr lang="en-GB" sz="1500" dirty="0">
              <a:solidFill>
                <a:schemeClr val="bg1"/>
              </a:solidFill>
              <a:latin typeface="Arial" panose="020B0604020202020204" pitchFamily="34" charset="0"/>
              <a:cs typeface="Arial" panose="020B0604020202020204" pitchFamily="34" charset="0"/>
            </a:endParaRPr>
          </a:p>
          <a:p>
            <a:r>
              <a:rPr lang="en-GB" sz="1500" i="1" dirty="0" err="1">
                <a:solidFill>
                  <a:schemeClr val="bg1"/>
                </a:solidFill>
                <a:latin typeface="Arial" panose="020B0604020202020204" pitchFamily="34" charset="0"/>
                <a:cs typeface="Arial" panose="020B0604020202020204" pitchFamily="34" charset="0"/>
              </a:rPr>
              <a:t>Voc</a:t>
            </a:r>
            <a:r>
              <a:rPr lang="en-GB" sz="1500" i="1" dirty="0">
                <a:solidFill>
                  <a:schemeClr val="bg1"/>
                </a:solidFill>
                <a:latin typeface="Arial" panose="020B0604020202020204" pitchFamily="34" charset="0"/>
                <a:cs typeface="Arial" panose="020B0604020202020204" pitchFamily="34" charset="0"/>
              </a:rPr>
              <a:t> Ba in Human Resources, Banking and Insurance, and Agribusiness.</a:t>
            </a:r>
          </a:p>
          <a:p>
            <a:endParaRPr lang="en-GB" sz="1500" dirty="0">
              <a:solidFill>
                <a:schemeClr val="bg1"/>
              </a:solidFill>
              <a:latin typeface="Arial" panose="020B0604020202020204" pitchFamily="34" charset="0"/>
              <a:cs typeface="Arial" panose="020B0604020202020204" pitchFamily="34" charset="0"/>
            </a:endParaRPr>
          </a:p>
          <a:p>
            <a:r>
              <a:rPr lang="en-GB" sz="1500" b="1" dirty="0">
                <a:solidFill>
                  <a:schemeClr val="bg1"/>
                </a:solidFill>
                <a:latin typeface="Arial" panose="020B0604020202020204" pitchFamily="34" charset="0"/>
                <a:cs typeface="Arial" panose="020B0604020202020204" pitchFamily="34" charset="0"/>
              </a:rPr>
              <a:t>Masters  </a:t>
            </a:r>
            <a:endParaRPr lang="en-GB" sz="1500" dirty="0">
              <a:solidFill>
                <a:schemeClr val="bg1"/>
              </a:solidFill>
              <a:latin typeface="Arial" panose="020B0604020202020204" pitchFamily="34" charset="0"/>
              <a:cs typeface="Arial" panose="020B0604020202020204" pitchFamily="34" charset="0"/>
            </a:endParaRPr>
          </a:p>
          <a:p>
            <a:r>
              <a:rPr lang="en-GB" sz="1500" dirty="0">
                <a:solidFill>
                  <a:schemeClr val="bg1"/>
                </a:solidFill>
                <a:latin typeface="Arial" panose="020B0604020202020204" pitchFamily="34" charset="0"/>
                <a:cs typeface="Arial" panose="020B0604020202020204" pitchFamily="34" charset="0"/>
              </a:rPr>
              <a:t>• Public or Private Law </a:t>
            </a:r>
          </a:p>
          <a:p>
            <a:r>
              <a:rPr lang="en-GB" sz="1500" dirty="0">
                <a:solidFill>
                  <a:schemeClr val="bg1"/>
                </a:solidFill>
                <a:latin typeface="Arial" panose="020B0604020202020204" pitchFamily="34" charset="0"/>
                <a:cs typeface="Arial" panose="020B0604020202020204" pitchFamily="34" charset="0"/>
              </a:rPr>
              <a:t>• Accounting, Control and Audit  </a:t>
            </a:r>
          </a:p>
          <a:p>
            <a:r>
              <a:rPr lang="en-GB" sz="1500" dirty="0">
                <a:solidFill>
                  <a:schemeClr val="bg1"/>
                </a:solidFill>
                <a:latin typeface="Arial" panose="020B0604020202020204" pitchFamily="34" charset="0"/>
                <a:cs typeface="Arial" panose="020B0604020202020204" pitchFamily="34" charset="0"/>
              </a:rPr>
              <a:t>• Organisational Management and Auditing Information Systems </a:t>
            </a:r>
          </a:p>
          <a:p>
            <a:r>
              <a:rPr lang="en-GB" sz="1500" dirty="0">
                <a:solidFill>
                  <a:schemeClr val="bg1"/>
                </a:solidFill>
                <a:latin typeface="Arial" panose="020B0604020202020204" pitchFamily="34" charset="0"/>
                <a:cs typeface="Arial" panose="020B0604020202020204" pitchFamily="34" charset="0"/>
              </a:rPr>
              <a:t>• Marketing and Sales</a:t>
            </a:r>
          </a:p>
          <a:p>
            <a:r>
              <a:rPr lang="en-GB" sz="1500" dirty="0">
                <a:solidFill>
                  <a:schemeClr val="bg1"/>
                </a:solidFill>
                <a:latin typeface="Arial" panose="020B0604020202020204" pitchFamily="34" charset="0"/>
                <a:cs typeface="Arial" panose="020B0604020202020204" pitchFamily="34" charset="0"/>
              </a:rPr>
              <a:t>• Human Resources</a:t>
            </a:r>
          </a:p>
          <a:p>
            <a:r>
              <a:rPr lang="en-GB" sz="1500" dirty="0">
                <a:solidFill>
                  <a:schemeClr val="bg1"/>
                </a:solidFill>
                <a:latin typeface="Arial" panose="020B0604020202020204" pitchFamily="34" charset="0"/>
                <a:cs typeface="Arial" panose="020B0604020202020204" pitchFamily="34" charset="0"/>
              </a:rPr>
              <a:t>• Banking and Financial Advice</a:t>
            </a:r>
          </a:p>
          <a:p>
            <a:r>
              <a:rPr lang="en-GB" sz="1500" dirty="0">
                <a:solidFill>
                  <a:schemeClr val="bg1"/>
                </a:solidFill>
                <a:latin typeface="Arial" panose="020B0604020202020204" pitchFamily="34" charset="0"/>
                <a:cs typeface="Arial" panose="020B0604020202020204" pitchFamily="34" charset="0"/>
              </a:rPr>
              <a:t>• Wealth Management</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0" y="2880000"/>
            <a:ext cx="2880000" cy="2880000"/>
          </a:xfrm>
          <a:prstGeom prst="rect">
            <a:avLst/>
          </a:prstGeom>
        </p:spPr>
      </p:pic>
    </p:spTree>
    <p:extLst>
      <p:ext uri="{BB962C8B-B14F-4D97-AF65-F5344CB8AC3E}">
        <p14:creationId xmlns:p14="http://schemas.microsoft.com/office/powerpoint/2010/main" val="3544721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9777756" cy="477054"/>
          </a:xfrm>
          <a:prstGeom prst="rect">
            <a:avLst/>
          </a:prstGeom>
          <a:noFill/>
        </p:spPr>
        <p:txBody>
          <a:bodyPr wrap="square" rtlCol="0">
            <a:spAutoFit/>
          </a:bodyPr>
          <a:lstStyle/>
          <a:p>
            <a:r>
              <a:rPr lang="fr-FR" sz="2500" b="1" dirty="0">
                <a:solidFill>
                  <a:srgbClr val="E98607"/>
                </a:solidFill>
                <a:latin typeface="Arial Black" panose="020B0A04020102020204" pitchFamily="34" charset="0"/>
              </a:rPr>
              <a:t>VANNES INSTITUTE OF TECHNOLOGY</a:t>
            </a:r>
            <a:endParaRPr lang="fr-FR" sz="2500" dirty="0">
              <a:solidFill>
                <a:srgbClr val="E98607"/>
              </a:solidFill>
              <a:latin typeface="Arial Black" panose="020B0A04020102020204" pitchFamily="34" charset="0"/>
            </a:endParaRPr>
          </a:p>
        </p:txBody>
      </p:sp>
      <p:sp>
        <p:nvSpPr>
          <p:cNvPr id="8" name="ZoneTexte 7"/>
          <p:cNvSpPr txBox="1"/>
          <p:nvPr/>
        </p:nvSpPr>
        <p:spPr>
          <a:xfrm>
            <a:off x="5040000" y="2805752"/>
            <a:ext cx="7363692" cy="1549976"/>
          </a:xfrm>
          <a:prstGeom prst="rect">
            <a:avLst/>
          </a:prstGeom>
          <a:noFill/>
        </p:spPr>
        <p:txBody>
          <a:bodyPr wrap="square" rtlCol="0">
            <a:spAutoFit/>
          </a:bodyPr>
          <a:lstStyle/>
          <a:p>
            <a:r>
              <a:rPr lang="fr-FR" sz="1500" b="1" dirty="0" err="1">
                <a:solidFill>
                  <a:schemeClr val="bg1"/>
                </a:solidFill>
                <a:latin typeface="Arial" panose="020B0604020202020204" pitchFamily="34" charset="0"/>
                <a:cs typeface="Arial" panose="020B0604020202020204" pitchFamily="34" charset="0"/>
              </a:rPr>
              <a:t>Vocational</a:t>
            </a:r>
            <a:r>
              <a:rPr lang="fr-FR" sz="1500" b="1" dirty="0">
                <a:solidFill>
                  <a:schemeClr val="bg1"/>
                </a:solidFill>
                <a:latin typeface="Arial" panose="020B0604020202020204" pitchFamily="34" charset="0"/>
                <a:cs typeface="Arial" panose="020B0604020202020204" pitchFamily="34" charset="0"/>
              </a:rPr>
              <a:t> </a:t>
            </a:r>
            <a:r>
              <a:rPr lang="fr-FR" sz="1500" b="1" dirty="0" err="1">
                <a:solidFill>
                  <a:schemeClr val="bg1"/>
                </a:solidFill>
                <a:latin typeface="Arial" panose="020B0604020202020204" pitchFamily="34" charset="0"/>
                <a:cs typeface="Arial" panose="020B0604020202020204" pitchFamily="34" charset="0"/>
              </a:rPr>
              <a:t>Bachelors</a:t>
            </a:r>
            <a:r>
              <a:rPr lang="fr-FR" sz="1500" b="1" dirty="0">
                <a:solidFill>
                  <a:schemeClr val="bg1"/>
                </a:solidFill>
                <a:latin typeface="Arial" panose="020B0604020202020204" pitchFamily="34" charset="0"/>
                <a:cs typeface="Arial" panose="020B0604020202020204" pitchFamily="34" charset="0"/>
              </a:rPr>
              <a:t> of </a:t>
            </a:r>
            <a:r>
              <a:rPr lang="fr-FR" sz="1500" b="1" dirty="0" err="1">
                <a:solidFill>
                  <a:schemeClr val="bg1"/>
                </a:solidFill>
                <a:latin typeface="Arial" panose="020B0604020202020204" pitchFamily="34" charset="0"/>
                <a:cs typeface="Arial" panose="020B0604020202020204" pitchFamily="34" charset="0"/>
              </a:rPr>
              <a:t>Technology</a:t>
            </a:r>
            <a:r>
              <a:rPr lang="fr-FR" sz="1500" b="1" dirty="0">
                <a:solidFill>
                  <a:schemeClr val="bg1"/>
                </a:solidFill>
                <a:latin typeface="Arial" panose="020B0604020202020204" pitchFamily="34" charset="0"/>
                <a:cs typeface="Arial" panose="020B0604020202020204" pitchFamily="34" charset="0"/>
              </a:rPr>
              <a:t> </a:t>
            </a:r>
          </a:p>
          <a:p>
            <a:r>
              <a:rPr lang="fr-FR" sz="1500" dirty="0">
                <a:solidFill>
                  <a:schemeClr val="bg1"/>
                </a:solidFill>
                <a:latin typeface="Arial" panose="020B0604020202020204" pitchFamily="34" charset="0"/>
                <a:cs typeface="Arial" panose="020B0604020202020204" pitchFamily="34" charset="0"/>
              </a:rPr>
              <a:t>• Computer Technology</a:t>
            </a:r>
          </a:p>
          <a:p>
            <a:pPr>
              <a:lnSpc>
                <a:spcPct val="150000"/>
              </a:lnSpc>
            </a:pP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Decision</a:t>
            </a:r>
            <a:r>
              <a:rPr lang="fr-FR" sz="1500" dirty="0">
                <a:solidFill>
                  <a:schemeClr val="bg1"/>
                </a:solidFill>
                <a:latin typeface="Arial" panose="020B0604020202020204" pitchFamily="34" charset="0"/>
                <a:cs typeface="Arial" panose="020B0604020202020204" pitchFamily="34" charset="0"/>
              </a:rPr>
              <a:t> Support Systems</a:t>
            </a:r>
          </a:p>
          <a:p>
            <a:pPr>
              <a:lnSpc>
                <a:spcPct val="150000"/>
              </a:lnSpc>
            </a:pPr>
            <a:r>
              <a:rPr lang="fr-FR" sz="1500" dirty="0">
                <a:solidFill>
                  <a:schemeClr val="bg1"/>
                </a:solidFill>
                <a:latin typeface="Arial" panose="020B0604020202020204" pitchFamily="34" charset="0"/>
                <a:cs typeface="Arial" panose="020B0604020202020204" pitchFamily="34" charset="0"/>
              </a:rPr>
              <a:t>• Sales and Marketing</a:t>
            </a:r>
          </a:p>
          <a:p>
            <a:pPr>
              <a:lnSpc>
                <a:spcPct val="150000"/>
              </a:lnSpc>
            </a:pPr>
            <a:r>
              <a:rPr lang="en-US" sz="1500" dirty="0">
                <a:solidFill>
                  <a:schemeClr val="bg1"/>
                </a:solidFill>
                <a:latin typeface="Arial" panose="020B0604020202020204" pitchFamily="34" charset="0"/>
                <a:cs typeface="Arial" panose="020B0604020202020204" pitchFamily="34" charset="0"/>
              </a:rPr>
              <a:t>• Business Management (Accounting and Human Resources)</a:t>
            </a:r>
          </a:p>
        </p:txBody>
      </p:sp>
      <p:pic>
        <p:nvPicPr>
          <p:cNvPr id="5" name="Image 4"/>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10000"/>
                    </a14:imgEffect>
                  </a14:imgLayer>
                </a14:imgProps>
              </a:ext>
              <a:ext uri="{28A0092B-C50C-407E-A947-70E740481C1C}">
                <a14:useLocalDpi xmlns:a14="http://schemas.microsoft.com/office/drawing/2010/main" val="0"/>
              </a:ext>
            </a:extLst>
          </a:blip>
          <a:stretch>
            <a:fillRect/>
          </a:stretch>
        </p:blipFill>
        <p:spPr>
          <a:xfrm>
            <a:off x="486000" y="2880000"/>
            <a:ext cx="2880000" cy="2880000"/>
          </a:xfrm>
          <a:prstGeom prst="rect">
            <a:avLst/>
          </a:prstGeom>
        </p:spPr>
      </p:pic>
    </p:spTree>
    <p:extLst>
      <p:ext uri="{BB962C8B-B14F-4D97-AF65-F5344CB8AC3E}">
        <p14:creationId xmlns:p14="http://schemas.microsoft.com/office/powerpoint/2010/main" val="728177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9777756" cy="477054"/>
          </a:xfrm>
          <a:prstGeom prst="rect">
            <a:avLst/>
          </a:prstGeom>
          <a:noFill/>
        </p:spPr>
        <p:txBody>
          <a:bodyPr wrap="square" rtlCol="0">
            <a:spAutoFit/>
          </a:bodyPr>
          <a:lstStyle/>
          <a:p>
            <a:r>
              <a:rPr lang="fr-FR" sz="2500" b="1" dirty="0">
                <a:solidFill>
                  <a:srgbClr val="6884C3"/>
                </a:solidFill>
                <a:latin typeface="Arial Black" panose="020B0A04020102020204" pitchFamily="34" charset="0"/>
              </a:rPr>
              <a:t>LORIENT AND PONTIVY INSTITUTES OF TECHNOLOGY</a:t>
            </a:r>
            <a:endParaRPr lang="fr-FR" sz="2500" dirty="0">
              <a:solidFill>
                <a:srgbClr val="6884C3"/>
              </a:solidFill>
              <a:latin typeface="Arial Black" panose="020B0A04020102020204" pitchFamily="34" charset="0"/>
            </a:endParaRPr>
          </a:p>
        </p:txBody>
      </p:sp>
      <p:sp>
        <p:nvSpPr>
          <p:cNvPr id="8" name="ZoneTexte 7"/>
          <p:cNvSpPr txBox="1"/>
          <p:nvPr/>
        </p:nvSpPr>
        <p:spPr>
          <a:xfrm>
            <a:off x="5040000" y="2805752"/>
            <a:ext cx="7363692" cy="1896225"/>
          </a:xfrm>
          <a:prstGeom prst="rect">
            <a:avLst/>
          </a:prstGeom>
          <a:noFill/>
        </p:spPr>
        <p:txBody>
          <a:bodyPr wrap="square" rtlCol="0">
            <a:spAutoFit/>
          </a:bodyPr>
          <a:lstStyle/>
          <a:p>
            <a:r>
              <a:rPr lang="fr-FR" sz="1500" b="1" dirty="0" err="1">
                <a:solidFill>
                  <a:schemeClr val="bg1"/>
                </a:solidFill>
                <a:latin typeface="Arial" panose="020B0604020202020204" pitchFamily="34" charset="0"/>
                <a:cs typeface="Arial" panose="020B0604020202020204" pitchFamily="34" charset="0"/>
              </a:rPr>
              <a:t>Vocational</a:t>
            </a:r>
            <a:r>
              <a:rPr lang="fr-FR" sz="1500" b="1" dirty="0">
                <a:solidFill>
                  <a:schemeClr val="bg1"/>
                </a:solidFill>
                <a:latin typeface="Arial" panose="020B0604020202020204" pitchFamily="34" charset="0"/>
                <a:cs typeface="Arial" panose="020B0604020202020204" pitchFamily="34" charset="0"/>
              </a:rPr>
              <a:t> </a:t>
            </a:r>
            <a:r>
              <a:rPr lang="fr-FR" sz="1500" b="1" dirty="0" err="1">
                <a:solidFill>
                  <a:schemeClr val="bg1"/>
                </a:solidFill>
                <a:latin typeface="Arial" panose="020B0604020202020204" pitchFamily="34" charset="0"/>
                <a:cs typeface="Arial" panose="020B0604020202020204" pitchFamily="34" charset="0"/>
              </a:rPr>
              <a:t>Bachelors</a:t>
            </a:r>
            <a:r>
              <a:rPr lang="fr-FR" sz="1500" b="1" dirty="0">
                <a:solidFill>
                  <a:schemeClr val="bg1"/>
                </a:solidFill>
                <a:latin typeface="Arial" panose="020B0604020202020204" pitchFamily="34" charset="0"/>
                <a:cs typeface="Arial" panose="020B0604020202020204" pitchFamily="34" charset="0"/>
              </a:rPr>
              <a:t> of </a:t>
            </a:r>
            <a:r>
              <a:rPr lang="fr-FR" sz="1500" b="1" dirty="0" err="1">
                <a:solidFill>
                  <a:schemeClr val="bg1"/>
                </a:solidFill>
                <a:latin typeface="Arial" panose="020B0604020202020204" pitchFamily="34" charset="0"/>
                <a:cs typeface="Arial" panose="020B0604020202020204" pitchFamily="34" charset="0"/>
              </a:rPr>
              <a:t>Technology</a:t>
            </a:r>
            <a:r>
              <a:rPr lang="fr-FR" sz="1500" b="1" dirty="0">
                <a:solidFill>
                  <a:schemeClr val="bg1"/>
                </a:solidFill>
                <a:latin typeface="Arial" panose="020B0604020202020204" pitchFamily="34" charset="0"/>
                <a:cs typeface="Arial" panose="020B0604020202020204" pitchFamily="34" charset="0"/>
              </a:rPr>
              <a:t> </a:t>
            </a:r>
          </a:p>
          <a:p>
            <a:r>
              <a:rPr lang="en-US" sz="1500" dirty="0">
                <a:solidFill>
                  <a:schemeClr val="bg1"/>
                </a:solidFill>
                <a:latin typeface="Arial" panose="020B0604020202020204" pitchFamily="34" charset="0"/>
                <a:cs typeface="Arial" panose="020B0604020202020204" pitchFamily="34" charset="0"/>
              </a:rPr>
              <a:t>• Risk Management, Health and Safety at Work</a:t>
            </a:r>
          </a:p>
          <a:p>
            <a:pPr>
              <a:lnSpc>
                <a:spcPct val="150000"/>
              </a:lnSpc>
            </a:pP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Energy</a:t>
            </a:r>
            <a:r>
              <a:rPr lang="fr-FR" sz="1500" dirty="0">
                <a:solidFill>
                  <a:schemeClr val="bg1"/>
                </a:solidFill>
                <a:latin typeface="Arial" panose="020B0604020202020204" pitchFamily="34" charset="0"/>
                <a:cs typeface="Arial" panose="020B0604020202020204" pitchFamily="34" charset="0"/>
              </a:rPr>
              <a:t> Management</a:t>
            </a:r>
          </a:p>
          <a:p>
            <a:pPr>
              <a:lnSpc>
                <a:spcPct val="150000"/>
              </a:lnSpc>
            </a:pP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Industrial</a:t>
            </a:r>
            <a:r>
              <a:rPr lang="fr-FR" sz="1500" dirty="0">
                <a:solidFill>
                  <a:schemeClr val="bg1"/>
                </a:solidFill>
                <a:latin typeface="Arial" panose="020B0604020202020204" pitchFamily="34" charset="0"/>
                <a:cs typeface="Arial" panose="020B0604020202020204" pitchFamily="34" charset="0"/>
              </a:rPr>
              <a:t> Engineering and Maintenance</a:t>
            </a:r>
          </a:p>
          <a:p>
            <a:pPr>
              <a:lnSpc>
                <a:spcPct val="150000"/>
              </a:lnSpc>
            </a:pP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Logistics</a:t>
            </a:r>
            <a:r>
              <a:rPr lang="fr-FR" sz="1500" dirty="0">
                <a:solidFill>
                  <a:schemeClr val="bg1"/>
                </a:solidFill>
                <a:latin typeface="Arial" panose="020B0604020202020204" pitchFamily="34" charset="0"/>
                <a:cs typeface="Arial" panose="020B0604020202020204" pitchFamily="34" charset="0"/>
              </a:rPr>
              <a:t> and </a:t>
            </a:r>
            <a:r>
              <a:rPr lang="fr-FR" sz="1500" dirty="0" err="1">
                <a:solidFill>
                  <a:schemeClr val="bg1"/>
                </a:solidFill>
                <a:latin typeface="Arial" panose="020B0604020202020204" pitchFamily="34" charset="0"/>
                <a:cs typeface="Arial" panose="020B0604020202020204" pitchFamily="34" charset="0"/>
              </a:rPr>
              <a:t>Quality</a:t>
            </a:r>
            <a:r>
              <a:rPr lang="fr-FR" sz="1500" dirty="0">
                <a:solidFill>
                  <a:schemeClr val="bg1"/>
                </a:solidFill>
                <a:latin typeface="Arial" panose="020B0604020202020204" pitchFamily="34" charset="0"/>
                <a:cs typeface="Arial" panose="020B0604020202020204" pitchFamily="34" charset="0"/>
              </a:rPr>
              <a:t> Control Management</a:t>
            </a:r>
          </a:p>
          <a:p>
            <a:pPr>
              <a:lnSpc>
                <a:spcPct val="150000"/>
              </a:lnSpc>
            </a:pP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Processes</a:t>
            </a:r>
            <a:r>
              <a:rPr lang="fr-FR" sz="1500" dirty="0">
                <a:solidFill>
                  <a:schemeClr val="bg1"/>
                </a:solidFill>
                <a:latin typeface="Arial" panose="020B0604020202020204" pitchFamily="34" charset="0"/>
                <a:cs typeface="Arial" panose="020B0604020202020204" pitchFamily="34" charset="0"/>
              </a:rPr>
              <a:t> and Chemical Engineering</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0" y="2880000"/>
            <a:ext cx="2880000" cy="2880000"/>
          </a:xfrm>
          <a:prstGeom prst="rect">
            <a:avLst/>
          </a:prstGeom>
        </p:spPr>
      </p:pic>
    </p:spTree>
    <p:extLst>
      <p:ext uri="{BB962C8B-B14F-4D97-AF65-F5344CB8AC3E}">
        <p14:creationId xmlns:p14="http://schemas.microsoft.com/office/powerpoint/2010/main" val="1475093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499"/>
            <a:ext cx="12192000" cy="6858000"/>
          </a:xfrm>
          <a:prstGeom prst="rect">
            <a:avLst/>
          </a:prstGeom>
        </p:spPr>
      </p:pic>
      <p:sp>
        <p:nvSpPr>
          <p:cNvPr id="8" name="ZoneTexte 7"/>
          <p:cNvSpPr txBox="1"/>
          <p:nvPr/>
        </p:nvSpPr>
        <p:spPr>
          <a:xfrm>
            <a:off x="4960005" y="2282804"/>
            <a:ext cx="7363692" cy="3554819"/>
          </a:xfrm>
          <a:prstGeom prst="rect">
            <a:avLst/>
          </a:prstGeom>
          <a:noFill/>
        </p:spPr>
        <p:txBody>
          <a:bodyPr wrap="square" rtlCol="0">
            <a:spAutoFit/>
          </a:bodyPr>
          <a:lstStyle/>
          <a:p>
            <a:r>
              <a:rPr lang="fr-FR" sz="1500" dirty="0" err="1">
                <a:solidFill>
                  <a:schemeClr val="bg1"/>
                </a:solidFill>
                <a:latin typeface="Arial" panose="020B0604020202020204" pitchFamily="34" charset="0"/>
                <a:cs typeface="Arial" panose="020B0604020202020204" pitchFamily="34" charset="0"/>
              </a:rPr>
              <a:t>Mechatronics</a:t>
            </a:r>
            <a:endParaRPr lang="fr-FR" sz="1500" dirty="0">
              <a:solidFill>
                <a:schemeClr val="bg1"/>
              </a:solidFill>
              <a:latin typeface="Arial" panose="020B0604020202020204" pitchFamily="34" charset="0"/>
              <a:cs typeface="Arial" panose="020B0604020202020204" pitchFamily="34" charset="0"/>
            </a:endParaRPr>
          </a:p>
          <a:p>
            <a:endParaRPr lang="fr-FR" sz="1500" dirty="0">
              <a:solidFill>
                <a:schemeClr val="bg1"/>
              </a:solidFill>
              <a:latin typeface="Arial" panose="020B0604020202020204" pitchFamily="34" charset="0"/>
              <a:cs typeface="Arial" panose="020B0604020202020204" pitchFamily="34" charset="0"/>
            </a:endParaRPr>
          </a:p>
          <a:p>
            <a:r>
              <a:rPr lang="fr-FR" sz="1500" dirty="0">
                <a:solidFill>
                  <a:schemeClr val="bg1"/>
                </a:solidFill>
                <a:latin typeface="Arial" panose="020B0604020202020204" pitchFamily="34" charset="0"/>
                <a:cs typeface="Arial" panose="020B0604020202020204" pitchFamily="34" charset="0"/>
              </a:rPr>
              <a:t>Cyber </a:t>
            </a:r>
            <a:r>
              <a:rPr lang="fr-FR" sz="1500" dirty="0" err="1">
                <a:solidFill>
                  <a:schemeClr val="bg1"/>
                </a:solidFill>
                <a:latin typeface="Arial" panose="020B0604020202020204" pitchFamily="34" charset="0"/>
                <a:cs typeface="Arial" panose="020B0604020202020204" pitchFamily="34" charset="0"/>
              </a:rPr>
              <a:t>defense</a:t>
            </a:r>
            <a:endParaRPr lang="fr-FR" sz="1500" dirty="0">
              <a:solidFill>
                <a:schemeClr val="bg1"/>
              </a:solidFill>
              <a:latin typeface="Arial" panose="020B0604020202020204" pitchFamily="34" charset="0"/>
              <a:cs typeface="Arial" panose="020B0604020202020204" pitchFamily="34" charset="0"/>
            </a:endParaRPr>
          </a:p>
          <a:p>
            <a:endParaRPr lang="fr-FR" sz="1500" dirty="0">
              <a:solidFill>
                <a:schemeClr val="bg1"/>
              </a:solidFill>
              <a:latin typeface="Arial" panose="020B0604020202020204" pitchFamily="34" charset="0"/>
              <a:cs typeface="Arial" panose="020B0604020202020204" pitchFamily="34" charset="0"/>
            </a:endParaRPr>
          </a:p>
          <a:p>
            <a:r>
              <a:rPr lang="fr-FR" sz="1500" dirty="0" err="1">
                <a:solidFill>
                  <a:schemeClr val="bg1"/>
                </a:solidFill>
                <a:latin typeface="Arial" panose="020B0604020202020204" pitchFamily="34" charset="0"/>
                <a:cs typeface="Arial" panose="020B0604020202020204" pitchFamily="34" charset="0"/>
              </a:rPr>
              <a:t>Trusted</a:t>
            </a: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Computing</a:t>
            </a:r>
            <a:endParaRPr lang="fr-FR" sz="1500" dirty="0">
              <a:solidFill>
                <a:schemeClr val="bg1"/>
              </a:solidFill>
              <a:latin typeface="Arial" panose="020B0604020202020204" pitchFamily="34" charset="0"/>
              <a:cs typeface="Arial" panose="020B0604020202020204" pitchFamily="34" charset="0"/>
            </a:endParaRPr>
          </a:p>
          <a:p>
            <a:endParaRPr lang="fr-FR" sz="1500" dirty="0">
              <a:solidFill>
                <a:schemeClr val="bg1"/>
              </a:solidFill>
              <a:latin typeface="Arial" panose="020B0604020202020204" pitchFamily="34" charset="0"/>
              <a:cs typeface="Arial" panose="020B0604020202020204" pitchFamily="34" charset="0"/>
            </a:endParaRPr>
          </a:p>
          <a:p>
            <a:r>
              <a:rPr lang="fr-FR" sz="1500" dirty="0">
                <a:solidFill>
                  <a:schemeClr val="bg1"/>
                </a:solidFill>
                <a:latin typeface="Arial" panose="020B0604020202020204" pitchFamily="34" charset="0"/>
                <a:cs typeface="Arial" panose="020B0604020202020204" pitchFamily="34" charset="0"/>
              </a:rPr>
              <a:t>Civil engineering</a:t>
            </a:r>
          </a:p>
          <a:p>
            <a:endParaRPr lang="fr-FR" sz="1500" dirty="0">
              <a:solidFill>
                <a:schemeClr val="bg1"/>
              </a:solidFill>
              <a:latin typeface="Arial" panose="020B0604020202020204" pitchFamily="34" charset="0"/>
              <a:cs typeface="Arial" panose="020B0604020202020204" pitchFamily="34" charset="0"/>
            </a:endParaRPr>
          </a:p>
          <a:p>
            <a:r>
              <a:rPr lang="fr-FR" sz="1500" dirty="0" err="1">
                <a:solidFill>
                  <a:schemeClr val="bg1"/>
                </a:solidFill>
                <a:latin typeface="Arial" panose="020B0604020202020204" pitchFamily="34" charset="0"/>
                <a:cs typeface="Arial" panose="020B0604020202020204" pitchFamily="34" charset="0"/>
              </a:rPr>
              <a:t>Industrial</a:t>
            </a:r>
            <a:r>
              <a:rPr lang="fr-FR" sz="1500" dirty="0">
                <a:solidFill>
                  <a:schemeClr val="bg1"/>
                </a:solidFill>
                <a:latin typeface="Arial" panose="020B0604020202020204" pitchFamily="34" charset="0"/>
                <a:cs typeface="Arial" panose="020B0604020202020204" pitchFamily="34" charset="0"/>
              </a:rPr>
              <a:t> engineering</a:t>
            </a:r>
          </a:p>
          <a:p>
            <a:endParaRPr lang="fr-FR" sz="1500" dirty="0">
              <a:solidFill>
                <a:schemeClr val="bg1"/>
              </a:solidFill>
              <a:latin typeface="Arial" panose="020B0604020202020204" pitchFamily="34" charset="0"/>
              <a:cs typeface="Arial" panose="020B0604020202020204" pitchFamily="34" charset="0"/>
            </a:endParaRPr>
          </a:p>
          <a:p>
            <a:endParaRPr lang="fr-FR" sz="1500" dirty="0">
              <a:solidFill>
                <a:schemeClr val="bg1"/>
              </a:solidFill>
              <a:latin typeface="Arial" panose="020B0604020202020204" pitchFamily="34" charset="0"/>
              <a:cs typeface="Arial" panose="020B0604020202020204" pitchFamily="34" charset="0"/>
            </a:endParaRPr>
          </a:p>
          <a:p>
            <a:r>
              <a:rPr lang="fr-FR" sz="1500" dirty="0">
                <a:solidFill>
                  <a:schemeClr val="bg1"/>
                </a:solidFill>
                <a:latin typeface="Arial" panose="020B0604020202020204" pitchFamily="34" charset="0"/>
                <a:cs typeface="Arial" panose="020B0604020202020204" pitchFamily="34" charset="0"/>
              </a:rPr>
              <a:t>Courses in English: </a:t>
            </a:r>
            <a:r>
              <a:rPr lang="fr-FR" sz="1500" dirty="0">
                <a:solidFill>
                  <a:schemeClr val="bg1"/>
                </a:solidFill>
                <a:latin typeface="Arial" panose="020B0604020202020204" pitchFamily="34" charset="0"/>
                <a:cs typeface="Arial" panose="020B0604020202020204" pitchFamily="34" charset="0"/>
                <a:hlinkClick r:id="rId3"/>
              </a:rPr>
              <a:t>https://www-ensibs.univ-ubs.fr/fr/international/english-presentation.html</a:t>
            </a:r>
            <a:endParaRPr lang="fr-FR" sz="1500" dirty="0">
              <a:solidFill>
                <a:schemeClr val="bg1"/>
              </a:solidFill>
              <a:latin typeface="Arial" panose="020B0604020202020204" pitchFamily="34" charset="0"/>
              <a:cs typeface="Arial" panose="020B0604020202020204" pitchFamily="34" charset="0"/>
            </a:endParaRPr>
          </a:p>
          <a:p>
            <a:endParaRPr lang="fr-FR" sz="1500" dirty="0">
              <a:solidFill>
                <a:schemeClr val="bg1"/>
              </a:solidFill>
              <a:latin typeface="Arial" panose="020B0604020202020204" pitchFamily="34" charset="0"/>
              <a:cs typeface="Arial" panose="020B0604020202020204" pitchFamily="34" charset="0"/>
            </a:endParaRPr>
          </a:p>
          <a:p>
            <a:endParaRPr lang="fr-FR" sz="1500" dirty="0">
              <a:solidFill>
                <a:schemeClr val="bg1"/>
              </a:solidFill>
              <a:latin typeface="Arial" panose="020B0604020202020204" pitchFamily="34" charset="0"/>
              <a:cs typeface="Arial" panose="020B0604020202020204" pitchFamily="34" charset="0"/>
            </a:endParaRPr>
          </a:p>
        </p:txBody>
      </p:sp>
      <p:sp>
        <p:nvSpPr>
          <p:cNvPr id="3" name="ZoneTexte 2"/>
          <p:cNvSpPr txBox="1"/>
          <p:nvPr/>
        </p:nvSpPr>
        <p:spPr>
          <a:xfrm>
            <a:off x="249382" y="200893"/>
            <a:ext cx="9777756" cy="477054"/>
          </a:xfrm>
          <a:prstGeom prst="rect">
            <a:avLst/>
          </a:prstGeom>
          <a:noFill/>
        </p:spPr>
        <p:txBody>
          <a:bodyPr wrap="square" rtlCol="0">
            <a:spAutoFit/>
          </a:bodyPr>
          <a:lstStyle/>
          <a:p>
            <a:r>
              <a:rPr lang="fr-FR" sz="2500" b="1" dirty="0">
                <a:solidFill>
                  <a:srgbClr val="599E33"/>
                </a:solidFill>
                <a:latin typeface="Arial Black" panose="020B0A04020102020204" pitchFamily="34" charset="0"/>
              </a:rPr>
              <a:t>UNIVERSITY SCHOOL OF ENGINEERING</a:t>
            </a:r>
            <a:endParaRPr lang="fr-FR" sz="2500" dirty="0">
              <a:solidFill>
                <a:srgbClr val="599E33"/>
              </a:solidFill>
              <a:latin typeface="Arial Black" panose="020B0A04020102020204" pitchFamily="34" charset="0"/>
            </a:endParaRPr>
          </a:p>
        </p:txBody>
      </p:sp>
      <p:pic>
        <p:nvPicPr>
          <p:cNvPr id="6" name="Image 5">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3087" y="5747586"/>
            <a:ext cx="1198913" cy="1198913"/>
          </a:xfrm>
          <a:prstGeom prst="rect">
            <a:avLst/>
          </a:prstGeom>
        </p:spPr>
      </p:pic>
      <p:pic>
        <p:nvPicPr>
          <p:cNvPr id="7" name="Image 6"/>
          <p:cNvPicPr>
            <a:picLocks noChangeAspect="1"/>
          </p:cNvPicPr>
          <p:nvPr/>
        </p:nvPicPr>
        <p:blipFill>
          <a:blip r:embed="rId6">
            <a:extLst>
              <a:ext uri="{BEBA8EAE-BF5A-486C-A8C5-ECC9F3942E4B}">
                <a14:imgProps xmlns:a14="http://schemas.microsoft.com/office/drawing/2010/main">
                  <a14:imgLayer r:embed="rId7">
                    <a14:imgEffect>
                      <a14:brightnessContrast bright="28000" contrast="28000"/>
                    </a14:imgEffect>
                  </a14:imgLayer>
                </a14:imgProps>
              </a:ext>
              <a:ext uri="{28A0092B-C50C-407E-A947-70E740481C1C}">
                <a14:useLocalDpi xmlns:a14="http://schemas.microsoft.com/office/drawing/2010/main" val="0"/>
              </a:ext>
            </a:extLst>
          </a:blip>
          <a:stretch>
            <a:fillRect/>
          </a:stretch>
        </p:blipFill>
        <p:spPr>
          <a:xfrm>
            <a:off x="486000" y="2880000"/>
            <a:ext cx="2880000" cy="2880000"/>
          </a:xfrm>
          <a:prstGeom prst="rect">
            <a:avLst/>
          </a:prstGeom>
        </p:spPr>
      </p:pic>
    </p:spTree>
    <p:extLst>
      <p:ext uri="{BB962C8B-B14F-4D97-AF65-F5344CB8AC3E}">
        <p14:creationId xmlns:p14="http://schemas.microsoft.com/office/powerpoint/2010/main" val="427479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OUR RESEARCH</a:t>
            </a:r>
            <a:endParaRPr lang="fr-FR" sz="2500" dirty="0">
              <a:solidFill>
                <a:srgbClr val="174F81"/>
              </a:solidFill>
              <a:latin typeface="Arial Black" panose="020B0A04020102020204" pitchFamily="34" charset="0"/>
            </a:endParaRPr>
          </a:p>
        </p:txBody>
      </p:sp>
      <p:sp>
        <p:nvSpPr>
          <p:cNvPr id="4" name="ZoneTexte 3"/>
          <p:cNvSpPr txBox="1"/>
          <p:nvPr/>
        </p:nvSpPr>
        <p:spPr>
          <a:xfrm>
            <a:off x="6478243" y="1879022"/>
            <a:ext cx="4838433" cy="3416320"/>
          </a:xfrm>
          <a:prstGeom prst="rect">
            <a:avLst/>
          </a:prstGeom>
          <a:noFill/>
        </p:spPr>
        <p:txBody>
          <a:bodyPr wrap="square" rtlCol="0">
            <a:spAutoFit/>
          </a:bodyPr>
          <a:lstStyle/>
          <a:p>
            <a:pPr marL="0" lvl="1">
              <a:tabLst>
                <a:tab pos="288000" algn="l"/>
              </a:tabLst>
            </a:pPr>
            <a:r>
              <a:rPr lang="en-US" sz="2000" dirty="0">
                <a:solidFill>
                  <a:srgbClr val="174F81"/>
                </a:solidFill>
                <a:latin typeface="Arial Black" panose="020B0A04020102020204" pitchFamily="34" charset="0"/>
                <a:cs typeface="Arial" panose="020B0604020202020204" pitchFamily="34" charset="0"/>
              </a:rPr>
              <a:t>14</a:t>
            </a:r>
            <a:r>
              <a:rPr lang="en-US" sz="1500" b="1" dirty="0">
                <a:solidFill>
                  <a:srgbClr val="174F81"/>
                </a:solidFill>
                <a:latin typeface="Arial" panose="020B0604020202020204" pitchFamily="34" charset="0"/>
                <a:cs typeface="Arial" panose="020B0604020202020204" pitchFamily="34" charset="0"/>
              </a:rPr>
              <a:t> research</a:t>
            </a:r>
          </a:p>
          <a:p>
            <a:pPr marL="0" lvl="1">
              <a:tabLst>
                <a:tab pos="288000" algn="l"/>
              </a:tabLst>
            </a:pPr>
            <a:r>
              <a:rPr lang="en-US" sz="1500" b="1" dirty="0">
                <a:solidFill>
                  <a:srgbClr val="174F81"/>
                </a:solidFill>
                <a:latin typeface="Arial" panose="020B0604020202020204" pitchFamily="34" charset="0"/>
                <a:cs typeface="Arial" panose="020B0604020202020204" pitchFamily="34" charset="0"/>
              </a:rPr>
              <a:t>laboratories </a:t>
            </a:r>
          </a:p>
          <a:p>
            <a:pPr>
              <a:tabLst>
                <a:tab pos="288000" algn="l"/>
              </a:tabLst>
            </a:pPr>
            <a:r>
              <a:rPr lang="en-US" sz="1500" dirty="0">
                <a:latin typeface="Arial" panose="020B0604020202020204" pitchFamily="34" charset="0"/>
                <a:cs typeface="Arial" panose="020B0604020202020204" pitchFamily="34" charset="0"/>
              </a:rPr>
              <a:t>Including several certifications from the National Center for Scientific Research - CNRS </a:t>
            </a:r>
          </a:p>
          <a:p>
            <a:pPr>
              <a:tabLst>
                <a:tab pos="288000" algn="l"/>
              </a:tabLst>
            </a:pPr>
            <a:endParaRPr lang="en-US" sz="1500" dirty="0">
              <a:latin typeface="Arial" panose="020B0604020202020204" pitchFamily="34" charset="0"/>
              <a:cs typeface="Arial" panose="020B0604020202020204" pitchFamily="34" charset="0"/>
            </a:endParaRPr>
          </a:p>
          <a:p>
            <a:pPr>
              <a:tabLst>
                <a:tab pos="288000" algn="l"/>
              </a:tabLst>
            </a:pPr>
            <a:endParaRPr lang="en-US" sz="1500" dirty="0">
              <a:latin typeface="Arial" panose="020B0604020202020204" pitchFamily="34" charset="0"/>
              <a:cs typeface="Arial" panose="020B0604020202020204" pitchFamily="34" charset="0"/>
            </a:endParaRPr>
          </a:p>
          <a:p>
            <a:r>
              <a:rPr lang="en-US" sz="2000" dirty="0">
                <a:solidFill>
                  <a:srgbClr val="174F81"/>
                </a:solidFill>
                <a:latin typeface="Arial Black" panose="020B0A04020102020204" pitchFamily="34" charset="0"/>
                <a:cs typeface="Arial" panose="020B0604020202020204" pitchFamily="34" charset="0"/>
              </a:rPr>
              <a:t>4</a:t>
            </a:r>
            <a:r>
              <a:rPr lang="en-US" sz="1500" b="1" dirty="0">
                <a:solidFill>
                  <a:srgbClr val="174F81"/>
                </a:solidFill>
                <a:latin typeface="Arial" panose="020B0604020202020204" pitchFamily="34" charset="0"/>
                <a:cs typeface="Arial" panose="020B0604020202020204" pitchFamily="34" charset="0"/>
              </a:rPr>
              <a:t> </a:t>
            </a:r>
            <a:r>
              <a:rPr lang="en-GB" sz="1500" b="1" dirty="0">
                <a:solidFill>
                  <a:srgbClr val="174F81"/>
                </a:solidFill>
                <a:latin typeface="Arial" panose="020B0604020202020204" pitchFamily="34" charset="0"/>
                <a:cs typeface="Arial" panose="020B0604020202020204" pitchFamily="34" charset="0"/>
              </a:rPr>
              <a:t>Centres</a:t>
            </a:r>
            <a:r>
              <a:rPr lang="en-US" sz="1500" b="1" dirty="0">
                <a:solidFill>
                  <a:srgbClr val="174F81"/>
                </a:solidFill>
                <a:latin typeface="Arial" panose="020B0604020202020204" pitchFamily="34" charset="0"/>
                <a:cs typeface="Arial" panose="020B0604020202020204" pitchFamily="34" charset="0"/>
              </a:rPr>
              <a:t> of Excellence</a:t>
            </a:r>
            <a:br>
              <a:rPr lang="en-US" sz="1500" b="1" dirty="0">
                <a:solidFill>
                  <a:srgbClr val="174F81"/>
                </a:solidFill>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at</a:t>
            </a:r>
            <a:r>
              <a:rPr lang="en-US" sz="1500" dirty="0">
                <a:solidFill>
                  <a:srgbClr val="174F81"/>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the crossroads of education, research, innovation and corporate services:</a:t>
            </a:r>
            <a:br>
              <a:rPr lang="en-US" sz="1500" dirty="0">
                <a:latin typeface="Arial" panose="020B0604020202020204" pitchFamily="34" charset="0"/>
                <a:cs typeface="Arial" panose="020B0604020202020204" pitchFamily="34" charset="0"/>
              </a:rPr>
            </a:br>
            <a:endParaRPr lang="en-US" sz="1500" b="1" dirty="0">
              <a:solidFill>
                <a:srgbClr val="002060"/>
              </a:solidFill>
              <a:latin typeface="Arial" panose="020B0604020202020204" pitchFamily="34" charset="0"/>
              <a:cs typeface="Arial" panose="020B0604020202020204" pitchFamily="34" charset="0"/>
            </a:endParaRPr>
          </a:p>
          <a:p>
            <a:r>
              <a:rPr lang="en-US" sz="1400" b="1" dirty="0">
                <a:solidFill>
                  <a:schemeClr val="accent1">
                    <a:lumMod val="50000"/>
                  </a:schemeClr>
                </a:solidFill>
              </a:rPr>
              <a:t>Environment, health &amp; disability </a:t>
            </a:r>
          </a:p>
          <a:p>
            <a:r>
              <a:rPr lang="en-US" sz="1400" b="1" dirty="0">
                <a:solidFill>
                  <a:schemeClr val="accent1">
                    <a:lumMod val="50000"/>
                  </a:schemeClr>
                </a:solidFill>
              </a:rPr>
              <a:t>Sea and Coastline </a:t>
            </a:r>
          </a:p>
          <a:p>
            <a:r>
              <a:rPr lang="en-US" sz="1400" b="1" dirty="0">
                <a:solidFill>
                  <a:schemeClr val="accent1">
                    <a:lumMod val="50000"/>
                  </a:schemeClr>
                </a:solidFill>
              </a:rPr>
              <a:t>Cyber &amp; Data Intelligence</a:t>
            </a:r>
          </a:p>
          <a:p>
            <a:r>
              <a:rPr lang="en-US" sz="1400" b="1" dirty="0">
                <a:solidFill>
                  <a:schemeClr val="accent1">
                    <a:lumMod val="50000"/>
                  </a:schemeClr>
                </a:solidFill>
              </a:rPr>
              <a:t>Industry of the future</a:t>
            </a:r>
            <a:endParaRPr lang="en-US" sz="1400" b="1" dirty="0">
              <a:solidFill>
                <a:schemeClr val="accent1">
                  <a:lumMod val="50000"/>
                </a:schemeClr>
              </a:solidFill>
              <a:latin typeface="Arial" panose="020B0604020202020204" pitchFamily="34" charset="0"/>
              <a:cs typeface="Arial" panose="020B0604020202020204" pitchFamily="34" charset="0"/>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82" y="820616"/>
            <a:ext cx="5752833" cy="5752833"/>
          </a:xfrm>
          <a:prstGeom prst="rect">
            <a:avLst/>
          </a:prstGeom>
        </p:spPr>
      </p:pic>
      <p:pic>
        <p:nvPicPr>
          <p:cNvPr id="10" name="Image 9">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8604" y="5489889"/>
            <a:ext cx="1198913" cy="1198913"/>
          </a:xfrm>
          <a:prstGeom prst="rect">
            <a:avLst/>
          </a:prstGeom>
        </p:spPr>
      </p:pic>
    </p:spTree>
    <p:extLst>
      <p:ext uri="{BB962C8B-B14F-4D97-AF65-F5344CB8AC3E}">
        <p14:creationId xmlns:p14="http://schemas.microsoft.com/office/powerpoint/2010/main" val="141334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ZoneTexte 1"/>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STUDENT ACTIVITIES</a:t>
            </a:r>
            <a:endParaRPr lang="fr-FR" sz="2500" dirty="0">
              <a:solidFill>
                <a:srgbClr val="174F81"/>
              </a:solidFill>
              <a:latin typeface="Arial Black" panose="020B0A04020102020204" pitchFamily="34" charset="0"/>
            </a:endParaRPr>
          </a:p>
        </p:txBody>
      </p:sp>
      <p:sp>
        <p:nvSpPr>
          <p:cNvPr id="3" name="ZoneTexte 2"/>
          <p:cNvSpPr txBox="1"/>
          <p:nvPr/>
        </p:nvSpPr>
        <p:spPr>
          <a:xfrm>
            <a:off x="3676783" y="1658086"/>
            <a:ext cx="4838433" cy="4016484"/>
          </a:xfrm>
          <a:prstGeom prst="rect">
            <a:avLst/>
          </a:prstGeom>
          <a:noFill/>
        </p:spPr>
        <p:txBody>
          <a:bodyPr wrap="square" rtlCol="0">
            <a:spAutoFit/>
          </a:bodyPr>
          <a:lstStyle/>
          <a:p>
            <a:pPr algn="ctr"/>
            <a:r>
              <a:rPr lang="en-US" sz="2000" dirty="0">
                <a:solidFill>
                  <a:srgbClr val="174F81"/>
                </a:solidFill>
                <a:latin typeface="Arial Black" panose="020B0A04020102020204" pitchFamily="34" charset="0"/>
                <a:cs typeface="Arial" panose="020B0604020202020204" pitchFamily="34" charset="0"/>
              </a:rPr>
              <a:t>40</a:t>
            </a:r>
            <a:r>
              <a:rPr lang="en-US" sz="1500" dirty="0">
                <a:solidFill>
                  <a:srgbClr val="002060"/>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students</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associations </a:t>
            </a:r>
            <a:endParaRPr lang="en-US" sz="1500" b="1" dirty="0">
              <a:latin typeface="Arial" panose="020B0604020202020204" pitchFamily="34" charset="0"/>
              <a:cs typeface="Arial" panose="020B0604020202020204" pitchFamily="34" charset="0"/>
            </a:endParaRPr>
          </a:p>
          <a:p>
            <a:pPr algn="ctr"/>
            <a:endParaRPr lang="en-US" sz="1500" b="1" dirty="0">
              <a:latin typeface="Arial" panose="020B0604020202020204" pitchFamily="34" charset="0"/>
              <a:cs typeface="Arial" panose="020B0604020202020204" pitchFamily="34" charset="0"/>
            </a:endParaRPr>
          </a:p>
          <a:p>
            <a:pPr algn="ctr"/>
            <a:r>
              <a:rPr lang="en-US" sz="2000" dirty="0">
                <a:solidFill>
                  <a:srgbClr val="174F81"/>
                </a:solidFill>
                <a:latin typeface="Arial Black" panose="020B0A04020102020204" pitchFamily="34" charset="0"/>
                <a:cs typeface="Arial" panose="020B0604020202020204" pitchFamily="34" charset="0"/>
              </a:rPr>
              <a:t>200</a:t>
            </a:r>
            <a:r>
              <a:rPr lang="en-US" sz="1500" dirty="0">
                <a:solidFill>
                  <a:srgbClr val="174F81"/>
                </a:solidFill>
                <a:latin typeface="Arial" panose="020B0604020202020204" pitchFamily="34" charset="0"/>
                <a:cs typeface="Arial" panose="020B0604020202020204" pitchFamily="34" charset="0"/>
              </a:rPr>
              <a:t> </a:t>
            </a:r>
            <a:r>
              <a:rPr lang="en-US" sz="1500" dirty="0">
                <a:solidFill>
                  <a:srgbClr val="002060"/>
                </a:solidFill>
                <a:latin typeface="Arial" panose="020B0604020202020204" pitchFamily="34" charset="0"/>
                <a:cs typeface="Arial" panose="020B0604020202020204" pitchFamily="34" charset="0"/>
              </a:rPr>
              <a:t>cultural, social</a:t>
            </a:r>
            <a:br>
              <a:rPr lang="en-US" sz="1500" dirty="0">
                <a:solidFill>
                  <a:srgbClr val="002060"/>
                </a:solidFill>
                <a:latin typeface="Arial" panose="020B0604020202020204" pitchFamily="34" charset="0"/>
                <a:cs typeface="Arial" panose="020B0604020202020204" pitchFamily="34" charset="0"/>
              </a:rPr>
            </a:br>
            <a:r>
              <a:rPr lang="en-US" sz="1500" dirty="0">
                <a:solidFill>
                  <a:srgbClr val="002060"/>
                </a:solidFill>
                <a:latin typeface="Arial" panose="020B0604020202020204" pitchFamily="34" charset="0"/>
                <a:cs typeface="Arial" panose="020B0604020202020204" pitchFamily="34" charset="0"/>
              </a:rPr>
              <a:t>or artistic </a:t>
            </a:r>
            <a:r>
              <a:rPr lang="en-US" sz="1500" dirty="0">
                <a:latin typeface="Arial" panose="020B0604020202020204" pitchFamily="34" charset="0"/>
                <a:cs typeface="Arial" panose="020B0604020202020204" pitchFamily="34" charset="0"/>
              </a:rPr>
              <a:t>events per year</a:t>
            </a:r>
          </a:p>
          <a:p>
            <a:pPr algn="ctr"/>
            <a:endParaRPr lang="en-US" sz="15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Over </a:t>
            </a:r>
            <a:r>
              <a:rPr lang="en-US" sz="2000" dirty="0">
                <a:solidFill>
                  <a:srgbClr val="174F81"/>
                </a:solidFill>
                <a:latin typeface="Arial Black" panose="020B0A04020102020204" pitchFamily="34" charset="0"/>
                <a:cs typeface="Arial" panose="020B0604020202020204" pitchFamily="34" charset="0"/>
              </a:rPr>
              <a:t>40</a:t>
            </a:r>
            <a:r>
              <a:rPr lang="en-US" sz="1500" dirty="0">
                <a:solidFill>
                  <a:srgbClr val="002060"/>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sport activities including</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surfing, sailing, kiteboarding, diving,</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hiking, futsal, self defense for women,</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dance, yoga, basketball,</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swim and run etc.</a:t>
            </a:r>
          </a:p>
          <a:p>
            <a:pPr algn="ctr"/>
            <a:endParaRPr lang="en-US" sz="15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Highlights: English week,</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Science Party, </a:t>
            </a:r>
            <a:r>
              <a:rPr lang="en-US" sz="1500" dirty="0" err="1">
                <a:latin typeface="Arial" panose="020B0604020202020204" pitchFamily="34" charset="0"/>
                <a:cs typeface="Arial" panose="020B0604020202020204" pitchFamily="34" charset="0"/>
              </a:rPr>
              <a:t>Robofesta</a:t>
            </a:r>
            <a:r>
              <a:rPr lang="en-US" sz="1500" dirty="0">
                <a:latin typeface="Arial" panose="020B0604020202020204" pitchFamily="34" charset="0"/>
                <a:cs typeface="Arial" panose="020B0604020202020204" pitchFamily="34" charset="0"/>
              </a:rPr>
              <a:t>,</a:t>
            </a:r>
          </a:p>
          <a:p>
            <a:pPr algn="ctr"/>
            <a:r>
              <a:rPr lang="en-US" sz="1500" dirty="0">
                <a:latin typeface="Arial" panose="020B0604020202020204" pitchFamily="34" charset="0"/>
                <a:cs typeface="Arial" panose="020B0604020202020204" pitchFamily="34" charset="0"/>
              </a:rPr>
              <a:t>Welfare Week, Welcome </a:t>
            </a:r>
            <a:r>
              <a:rPr lang="en-US" sz="1500" dirty="0" err="1">
                <a:latin typeface="Arial" panose="020B0604020202020204" pitchFamily="34" charset="0"/>
                <a:cs typeface="Arial" panose="020B0604020202020204" pitchFamily="34" charset="0"/>
              </a:rPr>
              <a:t>Deiz</a:t>
            </a:r>
            <a:r>
              <a:rPr lang="en-US" sz="1500" dirty="0">
                <a:latin typeface="Arial" panose="020B0604020202020204" pitchFamily="34" charset="0"/>
                <a:cs typeface="Arial" panose="020B0604020202020204" pitchFamily="34" charset="0"/>
              </a:rPr>
              <a:t>,</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Theater Festival …</a:t>
            </a:r>
          </a:p>
        </p:txBody>
      </p:sp>
    </p:spTree>
    <p:extLst>
      <p:ext uri="{BB962C8B-B14F-4D97-AF65-F5344CB8AC3E}">
        <p14:creationId xmlns:p14="http://schemas.microsoft.com/office/powerpoint/2010/main" val="1936770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ZoneTexte 1"/>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INTERNATIONAL RELATIONS</a:t>
            </a:r>
            <a:endParaRPr lang="fr-FR" sz="2500" dirty="0">
              <a:solidFill>
                <a:srgbClr val="174F81"/>
              </a:solidFill>
              <a:latin typeface="Arial Black" panose="020B0A04020102020204" pitchFamily="34" charset="0"/>
            </a:endParaRPr>
          </a:p>
        </p:txBody>
      </p:sp>
    </p:spTree>
    <p:extLst>
      <p:ext uri="{BB962C8B-B14F-4D97-AF65-F5344CB8AC3E}">
        <p14:creationId xmlns:p14="http://schemas.microsoft.com/office/powerpoint/2010/main" val="1570135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INTERNATIONAL AGREEMENTS</a:t>
            </a:r>
            <a:endParaRPr lang="fr-FR" sz="2500" dirty="0">
              <a:solidFill>
                <a:srgbClr val="174F81"/>
              </a:solidFill>
              <a:latin typeface="Arial Black" panose="020B0A04020102020204" pitchFamily="34" charset="0"/>
            </a:endParaRPr>
          </a:p>
        </p:txBody>
      </p:sp>
      <p:sp>
        <p:nvSpPr>
          <p:cNvPr id="5" name="ZoneTexte 4"/>
          <p:cNvSpPr txBox="1"/>
          <p:nvPr/>
        </p:nvSpPr>
        <p:spPr>
          <a:xfrm>
            <a:off x="1897956"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25</a:t>
            </a:r>
          </a:p>
        </p:txBody>
      </p:sp>
      <p:sp>
        <p:nvSpPr>
          <p:cNvPr id="6" name="ZoneTexte 5"/>
          <p:cNvSpPr txBox="1"/>
          <p:nvPr/>
        </p:nvSpPr>
        <p:spPr>
          <a:xfrm>
            <a:off x="2766251"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3</a:t>
            </a:r>
          </a:p>
        </p:txBody>
      </p:sp>
      <p:sp>
        <p:nvSpPr>
          <p:cNvPr id="7" name="ZoneTexte 6"/>
          <p:cNvSpPr txBox="1"/>
          <p:nvPr/>
        </p:nvSpPr>
        <p:spPr>
          <a:xfrm>
            <a:off x="3227293"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2</a:t>
            </a:r>
          </a:p>
        </p:txBody>
      </p:sp>
      <p:sp>
        <p:nvSpPr>
          <p:cNvPr id="8" name="ZoneTexte 7"/>
          <p:cNvSpPr txBox="1"/>
          <p:nvPr/>
        </p:nvSpPr>
        <p:spPr>
          <a:xfrm>
            <a:off x="3795912"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1</a:t>
            </a:r>
          </a:p>
        </p:txBody>
      </p:sp>
      <p:sp>
        <p:nvSpPr>
          <p:cNvPr id="9" name="ZoneTexte 8"/>
          <p:cNvSpPr txBox="1"/>
          <p:nvPr/>
        </p:nvSpPr>
        <p:spPr>
          <a:xfrm>
            <a:off x="4418319"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3</a:t>
            </a:r>
          </a:p>
        </p:txBody>
      </p:sp>
      <p:sp>
        <p:nvSpPr>
          <p:cNvPr id="10" name="ZoneTexte 9"/>
          <p:cNvSpPr txBox="1"/>
          <p:nvPr/>
        </p:nvSpPr>
        <p:spPr>
          <a:xfrm>
            <a:off x="4879361"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3</a:t>
            </a:r>
          </a:p>
        </p:txBody>
      </p:sp>
      <p:sp>
        <p:nvSpPr>
          <p:cNvPr id="11" name="ZoneTexte 10"/>
          <p:cNvSpPr txBox="1"/>
          <p:nvPr/>
        </p:nvSpPr>
        <p:spPr>
          <a:xfrm>
            <a:off x="5509451"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4</a:t>
            </a:r>
          </a:p>
        </p:txBody>
      </p:sp>
      <p:sp>
        <p:nvSpPr>
          <p:cNvPr id="12" name="ZoneTexte 11"/>
          <p:cNvSpPr txBox="1"/>
          <p:nvPr/>
        </p:nvSpPr>
        <p:spPr>
          <a:xfrm>
            <a:off x="6047334"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82</a:t>
            </a:r>
          </a:p>
        </p:txBody>
      </p:sp>
      <p:sp>
        <p:nvSpPr>
          <p:cNvPr id="13" name="ZoneTexte 12"/>
          <p:cNvSpPr txBox="1"/>
          <p:nvPr/>
        </p:nvSpPr>
        <p:spPr>
          <a:xfrm>
            <a:off x="6992470"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4</a:t>
            </a:r>
          </a:p>
        </p:txBody>
      </p:sp>
      <p:sp>
        <p:nvSpPr>
          <p:cNvPr id="14" name="ZoneTexte 13"/>
          <p:cNvSpPr txBox="1"/>
          <p:nvPr/>
        </p:nvSpPr>
        <p:spPr>
          <a:xfrm>
            <a:off x="7714769"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3</a:t>
            </a:r>
          </a:p>
        </p:txBody>
      </p:sp>
      <p:sp>
        <p:nvSpPr>
          <p:cNvPr id="15" name="ZoneTexte 14"/>
          <p:cNvSpPr txBox="1"/>
          <p:nvPr/>
        </p:nvSpPr>
        <p:spPr>
          <a:xfrm>
            <a:off x="8383280"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2</a:t>
            </a:r>
          </a:p>
        </p:txBody>
      </p:sp>
      <p:sp>
        <p:nvSpPr>
          <p:cNvPr id="17" name="ZoneTexte 16"/>
          <p:cNvSpPr txBox="1"/>
          <p:nvPr/>
        </p:nvSpPr>
        <p:spPr>
          <a:xfrm>
            <a:off x="2335946" y="6277855"/>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1</a:t>
            </a:r>
          </a:p>
        </p:txBody>
      </p:sp>
      <p:sp>
        <p:nvSpPr>
          <p:cNvPr id="18" name="ZoneTexte 17"/>
          <p:cNvSpPr txBox="1"/>
          <p:nvPr/>
        </p:nvSpPr>
        <p:spPr>
          <a:xfrm>
            <a:off x="3511604" y="6277855"/>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1</a:t>
            </a:r>
          </a:p>
        </p:txBody>
      </p:sp>
      <p:sp>
        <p:nvSpPr>
          <p:cNvPr id="19" name="ZoneTexte 18"/>
          <p:cNvSpPr txBox="1"/>
          <p:nvPr/>
        </p:nvSpPr>
        <p:spPr>
          <a:xfrm>
            <a:off x="4095590" y="6277855"/>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2</a:t>
            </a:r>
          </a:p>
        </p:txBody>
      </p:sp>
      <p:sp>
        <p:nvSpPr>
          <p:cNvPr id="22" name="ZoneTexte 21"/>
          <p:cNvSpPr txBox="1"/>
          <p:nvPr/>
        </p:nvSpPr>
        <p:spPr>
          <a:xfrm>
            <a:off x="6662057" y="6277855"/>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1</a:t>
            </a:r>
          </a:p>
        </p:txBody>
      </p:sp>
      <p:sp>
        <p:nvSpPr>
          <p:cNvPr id="24" name="ZoneTexte 23"/>
          <p:cNvSpPr txBox="1"/>
          <p:nvPr/>
        </p:nvSpPr>
        <p:spPr>
          <a:xfrm>
            <a:off x="8052867" y="6277855"/>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4</a:t>
            </a:r>
          </a:p>
        </p:txBody>
      </p:sp>
      <p:sp>
        <p:nvSpPr>
          <p:cNvPr id="25" name="ZoneTexte 24"/>
          <p:cNvSpPr txBox="1"/>
          <p:nvPr/>
        </p:nvSpPr>
        <p:spPr>
          <a:xfrm>
            <a:off x="8775166" y="6277855"/>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1</a:t>
            </a:r>
          </a:p>
        </p:txBody>
      </p:sp>
      <p:sp>
        <p:nvSpPr>
          <p:cNvPr id="29" name="ZoneTexte 28"/>
          <p:cNvSpPr txBox="1"/>
          <p:nvPr/>
        </p:nvSpPr>
        <p:spPr>
          <a:xfrm>
            <a:off x="9159367"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680886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INTERNATIONAL PROGRAMS</a:t>
            </a:r>
            <a:endParaRPr lang="fr-FR" sz="2500" dirty="0">
              <a:solidFill>
                <a:srgbClr val="174F81"/>
              </a:solidFill>
              <a:latin typeface="Arial Black" panose="020B0A04020102020204" pitchFamily="34" charset="0"/>
            </a:endParaRPr>
          </a:p>
        </p:txBody>
      </p:sp>
      <p:sp>
        <p:nvSpPr>
          <p:cNvPr id="5" name="ZoneTexte 4"/>
          <p:cNvSpPr txBox="1"/>
          <p:nvPr/>
        </p:nvSpPr>
        <p:spPr>
          <a:xfrm>
            <a:off x="249382" y="966787"/>
            <a:ext cx="4838433" cy="2169825"/>
          </a:xfrm>
          <a:prstGeom prst="rect">
            <a:avLst/>
          </a:prstGeom>
          <a:noFill/>
        </p:spPr>
        <p:txBody>
          <a:bodyPr wrap="square" rtlCol="0">
            <a:spAutoFit/>
          </a:bodyPr>
          <a:lstStyle/>
          <a:p>
            <a:endParaRPr lang="fr-FR" sz="1500" dirty="0">
              <a:solidFill>
                <a:schemeClr val="accent6">
                  <a:lumMod val="75000"/>
                </a:schemeClr>
              </a:solidFill>
              <a:latin typeface="Arial" panose="020B0604020202020204" pitchFamily="34" charset="0"/>
              <a:cs typeface="Arial" panose="020B0604020202020204" pitchFamily="34" charset="0"/>
            </a:endParaRPr>
          </a:p>
          <a:p>
            <a:r>
              <a:rPr lang="en-US" sz="1500" dirty="0">
                <a:solidFill>
                  <a:srgbClr val="174F81"/>
                </a:solidFill>
                <a:latin typeface="Arial" panose="020B0604020202020204" pitchFamily="34" charset="0"/>
                <a:cs typeface="Arial" panose="020B0604020202020204" pitchFamily="34" charset="0"/>
              </a:rPr>
              <a:t>UBS offers programs internationally orientated including courses taught in a foreign language or given by foreign lecturers, a compulsory mobility abroad, or the possibility to apply for a double degree.</a:t>
            </a:r>
          </a:p>
          <a:p>
            <a:endParaRPr lang="en-US" sz="1500" dirty="0">
              <a:solidFill>
                <a:srgbClr val="174F81"/>
              </a:solidFill>
              <a:latin typeface="Arial" panose="020B0604020202020204" pitchFamily="34" charset="0"/>
              <a:cs typeface="Arial" panose="020B0604020202020204" pitchFamily="34" charset="0"/>
            </a:endParaRPr>
          </a:p>
          <a:p>
            <a:r>
              <a:rPr lang="en-US" sz="1500" dirty="0">
                <a:solidFill>
                  <a:srgbClr val="174F81"/>
                </a:solidFill>
                <a:latin typeface="Arial" panose="020B0604020202020204" pitchFamily="34" charset="0"/>
                <a:cs typeface="Arial" panose="020B0604020202020204" pitchFamily="34" charset="0"/>
              </a:rPr>
              <a:t>UBS is involved in the Erasmus+ mobility program with program and partner countries and develops various cooperation activities under bilateral agreements. </a:t>
            </a:r>
            <a:endParaRPr lang="en-US" sz="1500" b="1" dirty="0">
              <a:solidFill>
                <a:srgbClr val="174F81"/>
              </a:solidFill>
              <a:latin typeface="Arial" panose="020B0604020202020204" pitchFamily="34" charset="0"/>
              <a:cs typeface="Arial" panose="020B0604020202020204" pitchFamily="34" charset="0"/>
            </a:endParaRPr>
          </a:p>
        </p:txBody>
      </p:sp>
      <p:sp>
        <p:nvSpPr>
          <p:cNvPr id="6" name="ZoneTexte 5"/>
          <p:cNvSpPr txBox="1"/>
          <p:nvPr/>
        </p:nvSpPr>
        <p:spPr>
          <a:xfrm>
            <a:off x="0" y="3235569"/>
            <a:ext cx="10044332" cy="2446824"/>
          </a:xfrm>
          <a:prstGeom prst="rect">
            <a:avLst/>
          </a:prstGeom>
          <a:noFill/>
        </p:spPr>
        <p:txBody>
          <a:bodyPr wrap="square" rtlCol="0">
            <a:spAutoFit/>
          </a:bodyPr>
          <a:lstStyle/>
          <a:p>
            <a:r>
              <a:rPr lang="en-US" sz="1500" b="1" dirty="0">
                <a:solidFill>
                  <a:srgbClr val="002060"/>
                </a:solidFill>
                <a:latin typeface="Arial" panose="020B0604020202020204" pitchFamily="34" charset="0"/>
                <a:cs typeface="Arial" panose="020B0604020202020204" pitchFamily="34" charset="0"/>
              </a:rPr>
              <a:t>UBS proposes:</a:t>
            </a:r>
          </a:p>
          <a:p>
            <a:endParaRPr lang="en-US" sz="1500"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5 degrees </a:t>
            </a:r>
            <a:r>
              <a:rPr lang="en-US" dirty="0">
                <a:solidFill>
                  <a:srgbClr val="002060"/>
                </a:solidFill>
                <a:latin typeface="Arial" panose="020B0604020202020204" pitchFamily="34" charset="0"/>
                <a:cs typeface="Arial" panose="020B0604020202020204" pitchFamily="34" charset="0"/>
              </a:rPr>
              <a:t>with a compulsory semester abroad</a:t>
            </a:r>
          </a:p>
          <a:p>
            <a:r>
              <a:rPr lang="en-US" b="1" dirty="0">
                <a:solidFill>
                  <a:srgbClr val="002060"/>
                </a:solidFill>
                <a:latin typeface="Arial" panose="020B0604020202020204" pitchFamily="34" charset="0"/>
                <a:cs typeface="Arial" panose="020B0604020202020204" pitchFamily="34" charset="0"/>
              </a:rPr>
              <a:t>6</a:t>
            </a:r>
            <a:r>
              <a:rPr lang="en-US"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double Degrees </a:t>
            </a:r>
            <a:r>
              <a:rPr lang="en-US" dirty="0">
                <a:solidFill>
                  <a:srgbClr val="002060"/>
                </a:solidFill>
                <a:latin typeface="Arial" panose="020B0604020202020204" pitchFamily="34" charset="0"/>
                <a:cs typeface="Arial" panose="020B0604020202020204" pitchFamily="34" charset="0"/>
              </a:rPr>
              <a:t>(Ba, Ma)</a:t>
            </a:r>
          </a:p>
          <a:p>
            <a:r>
              <a:rPr lang="en-US" b="1" dirty="0">
                <a:solidFill>
                  <a:srgbClr val="002060"/>
                </a:solidFill>
                <a:latin typeface="Arial" panose="020B0604020202020204" pitchFamily="34" charset="0"/>
                <a:cs typeface="Arial" panose="020B0604020202020204" pitchFamily="34" charset="0"/>
              </a:rPr>
              <a:t>2 Erasmus Mundus Joint Master: </a:t>
            </a:r>
            <a:r>
              <a:rPr lang="de-DE" b="1" dirty="0">
                <a:solidFill>
                  <a:srgbClr val="002060"/>
                </a:solidFill>
                <a:latin typeface="Arial" panose="020B0604020202020204" pitchFamily="34" charset="0"/>
                <a:ea typeface="Calibri" panose="020F0502020204030204" pitchFamily="34" charset="0"/>
                <a:cs typeface="Arial" panose="020B0604020202020204" pitchFamily="34" charset="0"/>
              </a:rPr>
              <a:t>CYBERUS  and </a:t>
            </a:r>
            <a:r>
              <a:rPr lang="de-DE"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fr-FR" b="1" dirty="0" err="1">
                <a:solidFill>
                  <a:srgbClr val="002060"/>
                </a:solidFill>
                <a:latin typeface="Arial" panose="020B0604020202020204" pitchFamily="34" charset="0"/>
                <a:ea typeface="Calibri" panose="020F0502020204030204" pitchFamily="34" charset="0"/>
                <a:cs typeface="Arial" panose="020B0604020202020204" pitchFamily="34" charset="0"/>
              </a:rPr>
              <a:t>Copernicus</a:t>
            </a:r>
            <a:r>
              <a:rPr lang="fr-FR" b="1" dirty="0">
                <a:solidFill>
                  <a:srgbClr val="002060"/>
                </a:solidFill>
                <a:latin typeface="Arial" panose="020B0604020202020204" pitchFamily="34" charset="0"/>
                <a:ea typeface="Calibri" panose="020F0502020204030204" pitchFamily="34" charset="0"/>
                <a:cs typeface="Arial" panose="020B0604020202020204" pitchFamily="34" charset="0"/>
              </a:rPr>
              <a:t> Master in </a:t>
            </a:r>
            <a:r>
              <a:rPr lang="fr-FR" b="1" dirty="0">
                <a:solidFill>
                  <a:schemeClr val="bg1"/>
                </a:solidFill>
                <a:latin typeface="Arial" panose="020B0604020202020204" pitchFamily="34" charset="0"/>
                <a:ea typeface="Calibri" panose="020F0502020204030204" pitchFamily="34" charset="0"/>
                <a:cs typeface="Arial" panose="020B0604020202020204" pitchFamily="34" charset="0"/>
              </a:rPr>
              <a:t>Digital </a:t>
            </a:r>
            <a:r>
              <a:rPr lang="fr-FR" b="1" dirty="0" err="1">
                <a:solidFill>
                  <a:schemeClr val="bg1"/>
                </a:solidFill>
                <a:latin typeface="Arial" panose="020B0604020202020204" pitchFamily="34" charset="0"/>
                <a:ea typeface="Calibri" panose="020F0502020204030204" pitchFamily="34" charset="0"/>
                <a:cs typeface="Arial" panose="020B0604020202020204" pitchFamily="34" charset="0"/>
              </a:rPr>
              <a:t>Earth</a:t>
            </a:r>
            <a:endParaRPr lang="fr-FR"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1 Erasmus+ Strategic Partnerships in </a:t>
            </a:r>
            <a:r>
              <a:rPr lang="en-US" b="1" dirty="0" err="1">
                <a:solidFill>
                  <a:srgbClr val="002060"/>
                </a:solidFill>
                <a:latin typeface="Arial" panose="020B0604020202020204" pitchFamily="34" charset="0"/>
                <a:cs typeface="Arial" panose="020B0604020202020204" pitchFamily="34" charset="0"/>
              </a:rPr>
              <a:t>Acountancy</a:t>
            </a:r>
            <a:r>
              <a:rPr lang="en-US" b="1" dirty="0">
                <a:solidFill>
                  <a:srgbClr val="002060"/>
                </a:solidFill>
                <a:latin typeface="Arial" panose="020B0604020202020204" pitchFamily="34" charset="0"/>
                <a:cs typeface="Arial" panose="020B0604020202020204" pitchFamily="34" charset="0"/>
              </a:rPr>
              <a:t> and Auditing</a:t>
            </a:r>
            <a:endParaRPr lang="en-US"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1 joint degree </a:t>
            </a:r>
            <a:r>
              <a:rPr lang="fr-FR" dirty="0" err="1">
                <a:solidFill>
                  <a:srgbClr val="002060"/>
                </a:solidFill>
                <a:latin typeface="Arial" panose="020B0604020202020204" pitchFamily="34" charset="0"/>
                <a:ea typeface="Calibri" panose="020F0502020204030204" pitchFamily="34" charset="0"/>
                <a:cs typeface="Arial" panose="020B0604020202020204" pitchFamily="34" charset="0"/>
              </a:rPr>
              <a:t>supported</a:t>
            </a:r>
            <a:r>
              <a:rPr lang="fr-FR" dirty="0">
                <a:solidFill>
                  <a:srgbClr val="002060"/>
                </a:solidFill>
                <a:latin typeface="Arial" panose="020B0604020202020204" pitchFamily="34" charset="0"/>
                <a:ea typeface="Calibri" panose="020F0502020204030204" pitchFamily="34" charset="0"/>
                <a:cs typeface="Arial" panose="020B0604020202020204" pitchFamily="34" charset="0"/>
              </a:rPr>
              <a:t> by the French and German </a:t>
            </a:r>
            <a:r>
              <a:rPr lang="fr-FR" dirty="0" err="1">
                <a:solidFill>
                  <a:srgbClr val="002060"/>
                </a:solidFill>
                <a:latin typeface="Arial" panose="020B0604020202020204" pitchFamily="34" charset="0"/>
                <a:ea typeface="Calibri" panose="020F0502020204030204" pitchFamily="34" charset="0"/>
                <a:cs typeface="Arial" panose="020B0604020202020204" pitchFamily="34" charset="0"/>
              </a:rPr>
              <a:t>University</a:t>
            </a:r>
            <a:r>
              <a:rPr lang="fr-FR"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fr-FR" dirty="0" err="1">
                <a:solidFill>
                  <a:srgbClr val="002060"/>
                </a:solidFill>
                <a:latin typeface="Arial" panose="020B0604020202020204" pitchFamily="34" charset="0"/>
                <a:ea typeface="Calibri" panose="020F0502020204030204" pitchFamily="34" charset="0"/>
                <a:cs typeface="Arial" panose="020B0604020202020204" pitchFamily="34" charset="0"/>
              </a:rPr>
              <a:t>with</a:t>
            </a:r>
            <a:r>
              <a:rPr lang="fr-FR"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fr-FR" b="1" dirty="0">
                <a:solidFill>
                  <a:srgbClr val="002060"/>
                </a:solidFill>
                <a:latin typeface="Arial" panose="020B0604020202020204" pitchFamily="34" charset="0"/>
                <a:ea typeface="Calibri" panose="020F0502020204030204" pitchFamily="34" charset="0"/>
                <a:cs typeface="Arial" panose="020B0604020202020204" pitchFamily="34" charset="0"/>
              </a:rPr>
              <a:t>3 </a:t>
            </a:r>
            <a:r>
              <a:rPr lang="fr-FR" dirty="0" err="1">
                <a:solidFill>
                  <a:schemeClr val="bg1"/>
                </a:solidFill>
                <a:latin typeface="Arial" panose="020B0604020202020204" pitchFamily="34" charset="0"/>
                <a:ea typeface="Calibri" panose="020F0502020204030204" pitchFamily="34" charset="0"/>
                <a:cs typeface="Arial" panose="020B0604020202020204" pitchFamily="34" charset="0"/>
              </a:rPr>
              <a:t>European</a:t>
            </a:r>
            <a:r>
              <a:rPr lang="fr-FR"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dirty="0" err="1">
                <a:solidFill>
                  <a:schemeClr val="bg1"/>
                </a:solidFill>
                <a:latin typeface="Arial" panose="020B0604020202020204" pitchFamily="34" charset="0"/>
                <a:ea typeface="Calibri" panose="020F0502020204030204" pitchFamily="34" charset="0"/>
                <a:cs typeface="Arial" panose="020B0604020202020204" pitchFamily="34" charset="0"/>
              </a:rPr>
              <a:t>Univesities</a:t>
            </a:r>
            <a:r>
              <a:rPr lang="fr-FR"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dirty="0">
                <a:solidFill>
                  <a:srgbClr val="002060"/>
                </a:solidFill>
                <a:latin typeface="Arial" panose="020B0604020202020204" pitchFamily="34" charset="0"/>
                <a:ea typeface="Calibri" panose="020F0502020204030204" pitchFamily="34" charset="0"/>
                <a:cs typeface="Arial" panose="020B0604020202020204" pitchFamily="34" charset="0"/>
              </a:rPr>
              <a:t>(France, Germany, </a:t>
            </a:r>
            <a:r>
              <a:rPr lang="fr-FR" dirty="0" err="1">
                <a:solidFill>
                  <a:srgbClr val="002060"/>
                </a:solidFill>
                <a:latin typeface="Arial" panose="020B0604020202020204" pitchFamily="34" charset="0"/>
                <a:ea typeface="Calibri" panose="020F0502020204030204" pitchFamily="34" charset="0"/>
                <a:cs typeface="Arial" panose="020B0604020202020204" pitchFamily="34" charset="0"/>
              </a:rPr>
              <a:t>Czech</a:t>
            </a:r>
            <a:r>
              <a:rPr lang="fr-FR"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fr-FR" dirty="0" err="1">
                <a:solidFill>
                  <a:srgbClr val="002060"/>
                </a:solidFill>
                <a:latin typeface="Arial" panose="020B0604020202020204" pitchFamily="34" charset="0"/>
                <a:ea typeface="Calibri" panose="020F0502020204030204" pitchFamily="34" charset="0"/>
                <a:cs typeface="Arial" panose="020B0604020202020204" pitchFamily="34" charset="0"/>
              </a:rPr>
              <a:t>Republic</a:t>
            </a:r>
            <a:r>
              <a:rPr lang="fr-FR"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fr-FR" b="1" dirty="0">
                <a:solidFill>
                  <a:srgbClr val="002060"/>
                </a:solidFill>
                <a:latin typeface="Arial" panose="020B0604020202020204" pitchFamily="34" charset="0"/>
                <a:ea typeface="Calibri" panose="020F0502020204030204" pitchFamily="34" charset="0"/>
                <a:cs typeface="Arial" panose="020B0604020202020204" pitchFamily="34" charset="0"/>
              </a:rPr>
              <a:t>Master in </a:t>
            </a:r>
            <a:r>
              <a:rPr lang="fr-FR" b="1" dirty="0" err="1">
                <a:solidFill>
                  <a:srgbClr val="002060"/>
                </a:solidFill>
                <a:latin typeface="Arial" panose="020B0604020202020204" pitchFamily="34" charset="0"/>
                <a:ea typeface="Calibri" panose="020F0502020204030204" pitchFamily="34" charset="0"/>
                <a:cs typeface="Arial" panose="020B0604020202020204" pitchFamily="34" charset="0"/>
              </a:rPr>
              <a:t>Regional</a:t>
            </a:r>
            <a:r>
              <a:rPr lang="fr-FR" b="1" dirty="0">
                <a:solidFill>
                  <a:srgbClr val="002060"/>
                </a:solidFill>
                <a:latin typeface="Arial" panose="020B0604020202020204" pitchFamily="34" charset="0"/>
                <a:ea typeface="Calibri" panose="020F0502020204030204" pitchFamily="34" charset="0"/>
                <a:cs typeface="Arial" panose="020B0604020202020204" pitchFamily="34" charset="0"/>
              </a:rPr>
              <a:t> and </a:t>
            </a:r>
            <a:r>
              <a:rPr lang="fr-FR" b="1" dirty="0" err="1">
                <a:solidFill>
                  <a:srgbClr val="002060"/>
                </a:solidFill>
                <a:latin typeface="Arial" panose="020B0604020202020204" pitchFamily="34" charset="0"/>
                <a:ea typeface="Calibri" panose="020F0502020204030204" pitchFamily="34" charset="0"/>
                <a:cs typeface="Arial" panose="020B0604020202020204" pitchFamily="34" charset="0"/>
              </a:rPr>
              <a:t>European</a:t>
            </a:r>
            <a:r>
              <a:rPr lang="fr-FR" b="1" dirty="0">
                <a:solidFill>
                  <a:srgbClr val="002060"/>
                </a:solidFill>
                <a:latin typeface="Arial" panose="020B0604020202020204" pitchFamily="34" charset="0"/>
                <a:ea typeface="Calibri" panose="020F0502020204030204" pitchFamily="34" charset="0"/>
                <a:cs typeface="Arial" panose="020B0604020202020204" pitchFamily="34" charset="0"/>
              </a:rPr>
              <a:t> Project </a:t>
            </a:r>
            <a:r>
              <a:rPr lang="fr-FR" b="1" dirty="0">
                <a:solidFill>
                  <a:schemeClr val="bg1"/>
                </a:solidFill>
                <a:latin typeface="Arial" panose="020B0604020202020204" pitchFamily="34" charset="0"/>
                <a:ea typeface="Calibri" panose="020F0502020204030204" pitchFamily="34" charset="0"/>
                <a:cs typeface="Arial" panose="020B0604020202020204" pitchFamily="34" charset="0"/>
              </a:rPr>
              <a:t>Management</a:t>
            </a:r>
            <a:endParaRPr lang="en-US" dirty="0">
              <a:solidFill>
                <a:schemeClr val="bg1"/>
              </a:solidFill>
              <a:latin typeface="Arial" panose="020B0604020202020204" pitchFamily="34" charset="0"/>
              <a:cs typeface="Arial" panose="020B0604020202020204" pitchFamily="34" charset="0"/>
            </a:endParaRPr>
          </a:p>
          <a:p>
            <a:endParaRPr lang="en-US" sz="1500" b="1" dirty="0">
              <a:solidFill>
                <a:srgbClr val="174F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1296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ZoneTexte 4"/>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UNIVERSITÉ BRETAGNE SUD</a:t>
            </a:r>
            <a:endParaRPr lang="fr-FR" sz="2500" dirty="0">
              <a:solidFill>
                <a:srgbClr val="174F81"/>
              </a:solidFill>
              <a:latin typeface="Arial Black" panose="020B0A04020102020204" pitchFamily="34" charset="0"/>
            </a:endParaRPr>
          </a:p>
        </p:txBody>
      </p:sp>
      <p:sp>
        <p:nvSpPr>
          <p:cNvPr id="6" name="ZoneTexte 5"/>
          <p:cNvSpPr txBox="1"/>
          <p:nvPr/>
        </p:nvSpPr>
        <p:spPr>
          <a:xfrm>
            <a:off x="249382" y="1128218"/>
            <a:ext cx="2501798" cy="638636"/>
          </a:xfrm>
          <a:prstGeom prst="rect">
            <a:avLst/>
          </a:prstGeom>
          <a:noFill/>
        </p:spPr>
        <p:txBody>
          <a:bodyPr wrap="square" rtlCol="0">
            <a:spAutoFit/>
          </a:bodyPr>
          <a:lstStyle/>
          <a:p>
            <a:pPr defTabSz="533400">
              <a:lnSpc>
                <a:spcPct val="90000"/>
              </a:lnSpc>
              <a:spcAft>
                <a:spcPct val="35000"/>
              </a:spcAft>
              <a:defRPr/>
            </a:pPr>
            <a:r>
              <a:rPr lang="nl-BE" altLang="fr-FR" sz="1400" b="1" dirty="0" err="1">
                <a:solidFill>
                  <a:srgbClr val="174F81"/>
                </a:solidFill>
                <a:latin typeface="Arial" panose="020B0604020202020204" pitchFamily="34" charset="0"/>
                <a:cs typeface="Arial" panose="020B0604020202020204" pitchFamily="34" charset="0"/>
              </a:rPr>
              <a:t>Founded</a:t>
            </a:r>
            <a:endParaRPr lang="nl-BE" altLang="fr-FR" sz="1400" b="1" dirty="0">
              <a:solidFill>
                <a:srgbClr val="174F81"/>
              </a:solidFill>
              <a:latin typeface="Arial" panose="020B0604020202020204" pitchFamily="34" charset="0"/>
              <a:cs typeface="Arial" panose="020B0604020202020204" pitchFamily="34" charset="0"/>
            </a:endParaRPr>
          </a:p>
          <a:p>
            <a:pPr defTabSz="533400">
              <a:lnSpc>
                <a:spcPct val="90000"/>
              </a:lnSpc>
              <a:spcAft>
                <a:spcPct val="35000"/>
              </a:spcAft>
              <a:defRPr/>
            </a:pPr>
            <a:r>
              <a:rPr lang="nl-BE" altLang="fr-FR" sz="2000" dirty="0">
                <a:solidFill>
                  <a:srgbClr val="174F81"/>
                </a:solidFill>
                <a:latin typeface="Arial Black" panose="020B0A04020102020204" pitchFamily="34" charset="0"/>
                <a:cs typeface="Arial" panose="020B0604020202020204" pitchFamily="34" charset="0"/>
              </a:rPr>
              <a:t>1995</a:t>
            </a:r>
          </a:p>
        </p:txBody>
      </p:sp>
      <p:sp>
        <p:nvSpPr>
          <p:cNvPr id="7" name="ZoneTexte 6"/>
          <p:cNvSpPr txBox="1"/>
          <p:nvPr/>
        </p:nvSpPr>
        <p:spPr>
          <a:xfrm>
            <a:off x="9444589" y="1128218"/>
            <a:ext cx="2501798" cy="563231"/>
          </a:xfrm>
          <a:prstGeom prst="rect">
            <a:avLst/>
          </a:prstGeom>
          <a:noFill/>
        </p:spPr>
        <p:txBody>
          <a:bodyPr wrap="square" rtlCol="0">
            <a:spAutoFit/>
          </a:bodyPr>
          <a:lstStyle/>
          <a:p>
            <a:pPr algn="r" defTabSz="533400">
              <a:lnSpc>
                <a:spcPct val="90000"/>
              </a:lnSpc>
              <a:spcAft>
                <a:spcPct val="35000"/>
              </a:spcAft>
              <a:defRPr/>
            </a:pPr>
            <a:r>
              <a:rPr lang="nl-BE" altLang="fr-FR" sz="2000" dirty="0">
                <a:solidFill>
                  <a:srgbClr val="174F81"/>
                </a:solidFill>
                <a:latin typeface="Arial Black" panose="020B0A04020102020204" pitchFamily="34" charset="0"/>
                <a:cs typeface="Arial" panose="020B0604020202020204" pitchFamily="34" charset="0"/>
              </a:rPr>
              <a:t>2</a:t>
            </a:r>
            <a:r>
              <a:rPr lang="nl-BE" altLang="fr-FR" sz="1400" b="1" dirty="0">
                <a:solidFill>
                  <a:srgbClr val="174F81"/>
                </a:solidFill>
                <a:latin typeface="Arial" panose="020B0604020202020204" pitchFamily="34" charset="0"/>
                <a:cs typeface="Arial" panose="020B0604020202020204" pitchFamily="34" charset="0"/>
              </a:rPr>
              <a:t> </a:t>
            </a:r>
            <a:r>
              <a:rPr lang="nl-BE" altLang="fr-FR" sz="1400" b="1" dirty="0" err="1">
                <a:solidFill>
                  <a:srgbClr val="174F81"/>
                </a:solidFill>
                <a:latin typeface="Arial" panose="020B0604020202020204" pitchFamily="34" charset="0"/>
                <a:cs typeface="Arial" panose="020B0604020202020204" pitchFamily="34" charset="0"/>
              </a:rPr>
              <a:t>main</a:t>
            </a:r>
            <a:br>
              <a:rPr lang="nl-BE" altLang="fr-FR" sz="1400" b="1" dirty="0">
                <a:solidFill>
                  <a:srgbClr val="174F81"/>
                </a:solidFill>
                <a:latin typeface="Arial" panose="020B0604020202020204" pitchFamily="34" charset="0"/>
                <a:cs typeface="Arial" panose="020B0604020202020204" pitchFamily="34" charset="0"/>
              </a:rPr>
            </a:br>
            <a:r>
              <a:rPr lang="nl-BE" altLang="fr-FR" sz="1400" b="1" dirty="0" err="1">
                <a:solidFill>
                  <a:srgbClr val="174F81"/>
                </a:solidFill>
                <a:latin typeface="Arial" panose="020B0604020202020204" pitchFamily="34" charset="0"/>
                <a:cs typeface="Arial" panose="020B0604020202020204" pitchFamily="34" charset="0"/>
              </a:rPr>
              <a:t>campuses</a:t>
            </a:r>
            <a:endParaRPr lang="nl-BE" altLang="fr-FR" sz="1400" b="1" dirty="0">
              <a:solidFill>
                <a:srgbClr val="174F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643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INTERNATIONAL STUDY OFFER</a:t>
            </a:r>
            <a:endParaRPr lang="fr-FR" sz="2500" dirty="0">
              <a:solidFill>
                <a:srgbClr val="174F81"/>
              </a:solidFill>
              <a:latin typeface="Arial Black" panose="020B0A04020102020204" pitchFamily="34" charset="0"/>
            </a:endParaRPr>
          </a:p>
        </p:txBody>
      </p:sp>
      <p:sp>
        <p:nvSpPr>
          <p:cNvPr id="4" name="ZoneTexte 3"/>
          <p:cNvSpPr txBox="1"/>
          <p:nvPr/>
        </p:nvSpPr>
        <p:spPr>
          <a:xfrm>
            <a:off x="2484507" y="1944427"/>
            <a:ext cx="4600135" cy="3800143"/>
          </a:xfrm>
          <a:prstGeom prst="rect">
            <a:avLst/>
          </a:prstGeom>
          <a:noFill/>
        </p:spPr>
        <p:txBody>
          <a:bodyPr wrap="square" rtlCol="0">
            <a:spAutoFit/>
          </a:bodyPr>
          <a:lstStyle/>
          <a:p>
            <a:pPr algn="ctr">
              <a:lnSpc>
                <a:spcPct val="107000"/>
              </a:lnSpc>
              <a:spcAft>
                <a:spcPts val="800"/>
              </a:spcAft>
            </a:pPr>
            <a:r>
              <a:rPr lang="en-US" sz="2000" b="1" dirty="0">
                <a:solidFill>
                  <a:srgbClr val="002060"/>
                </a:solidFill>
                <a:latin typeface="Arial" panose="020B0604020202020204" pitchFamily="34" charset="0"/>
                <a:cs typeface="Arial" panose="020B0604020202020204" pitchFamily="34" charset="0"/>
              </a:rPr>
              <a:t>Semester courses</a:t>
            </a:r>
            <a:r>
              <a:rPr lang="fr-FR" sz="2000" b="1" dirty="0">
                <a:solidFill>
                  <a:srgbClr val="002060"/>
                </a:solidFill>
                <a:latin typeface="Arial" panose="020B0604020202020204" pitchFamily="34" charset="0"/>
                <a:ea typeface="Calibri" panose="020F0502020204030204" pitchFamily="34" charset="0"/>
                <a:cs typeface="Arial" panose="020B0604020202020204" pitchFamily="34" charset="0"/>
              </a:rPr>
              <a:t> in English</a:t>
            </a:r>
          </a:p>
          <a:p>
            <a:pPr algn="ctr">
              <a:lnSpc>
                <a:spcPct val="107000"/>
              </a:lnSpc>
              <a:spcAft>
                <a:spcPts val="800"/>
              </a:spcAft>
            </a:pPr>
            <a:endParaRPr lang="fr-FR" sz="20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fr-FR" b="1" dirty="0">
                <a:solidFill>
                  <a:srgbClr val="002060"/>
                </a:solidFill>
                <a:latin typeface="Arial" panose="020B0604020202020204" pitchFamily="34" charset="0"/>
                <a:cs typeface="Arial" panose="020B0604020202020204" pitchFamily="34" charset="0"/>
              </a:rPr>
              <a:t>Business Management and Marketing</a:t>
            </a:r>
            <a:r>
              <a:rPr lang="fr-FR" dirty="0">
                <a:solidFill>
                  <a:srgbClr val="002060"/>
                </a:solidFill>
                <a:latin typeface="Arial" panose="020B0604020202020204" pitchFamily="34" charset="0"/>
                <a:cs typeface="Arial" panose="020B0604020202020204" pitchFamily="34" charset="0"/>
              </a:rPr>
              <a:t> </a:t>
            </a:r>
          </a:p>
          <a:p>
            <a:pPr algn="ctr"/>
            <a:r>
              <a:rPr lang="en-GB" b="1" dirty="0">
                <a:solidFill>
                  <a:srgbClr val="002060"/>
                </a:solidFill>
                <a:latin typeface="Arial" panose="020B0604020202020204" pitchFamily="34" charset="0"/>
                <a:cs typeface="Arial" panose="020B0604020202020204" pitchFamily="34" charset="0"/>
              </a:rPr>
              <a:t>Eco-design of polymers and composites</a:t>
            </a:r>
          </a:p>
          <a:p>
            <a:pPr algn="ctr"/>
            <a:endParaRPr lang="en-GB" dirty="0">
              <a:solidFill>
                <a:srgbClr val="002060"/>
              </a:solidFill>
              <a:latin typeface="Arial" panose="020B0604020202020204" pitchFamily="34" charset="0"/>
              <a:cs typeface="Arial" panose="020B0604020202020204" pitchFamily="34" charset="0"/>
            </a:endParaRPr>
          </a:p>
          <a:p>
            <a:pPr algn="ctr"/>
            <a:r>
              <a:rPr lang="en-GB" b="1" dirty="0">
                <a:solidFill>
                  <a:srgbClr val="002060"/>
                </a:solidFill>
                <a:latin typeface="Arial" panose="020B0604020202020204" pitchFamily="34" charset="0"/>
                <a:cs typeface="Arial" panose="020B0604020202020204" pitchFamily="34" charset="0"/>
              </a:rPr>
              <a:t>Industrial engineering 4.0</a:t>
            </a:r>
          </a:p>
          <a:p>
            <a:pPr algn="ctr"/>
            <a:endParaRPr lang="en-GB" b="1" dirty="0">
              <a:solidFill>
                <a:srgbClr val="002060"/>
              </a:solidFill>
              <a:latin typeface="Arial" panose="020B0604020202020204" pitchFamily="34" charset="0"/>
              <a:cs typeface="Arial" panose="020B0604020202020204" pitchFamily="34" charset="0"/>
            </a:endParaRPr>
          </a:p>
          <a:p>
            <a:pPr algn="ctr"/>
            <a:r>
              <a:rPr lang="en-GB" b="1" dirty="0">
                <a:solidFill>
                  <a:srgbClr val="002060"/>
                </a:solidFill>
                <a:latin typeface="Arial" panose="020B0604020202020204" pitchFamily="34" charset="0"/>
                <a:cs typeface="Arial" panose="020B0604020202020204" pitchFamily="34" charset="0"/>
              </a:rPr>
              <a:t>Mechatronics</a:t>
            </a:r>
          </a:p>
          <a:p>
            <a:pPr algn="ctr"/>
            <a:endParaRPr lang="en-GB" b="1" dirty="0">
              <a:solidFill>
                <a:srgbClr val="002060"/>
              </a:solidFill>
              <a:latin typeface="Arial" panose="020B0604020202020204" pitchFamily="34" charset="0"/>
              <a:cs typeface="Arial" panose="020B0604020202020204" pitchFamily="34" charset="0"/>
            </a:endParaRPr>
          </a:p>
          <a:p>
            <a:pPr algn="ctr"/>
            <a:r>
              <a:rPr lang="en-GB" b="1" dirty="0">
                <a:solidFill>
                  <a:srgbClr val="002060"/>
                </a:solidFill>
                <a:latin typeface="Arial" panose="020B0604020202020204" pitchFamily="34" charset="0"/>
                <a:cs typeface="Arial" panose="020B0604020202020204" pitchFamily="34" charset="0"/>
              </a:rPr>
              <a:t>Cybersecurity</a:t>
            </a:r>
          </a:p>
          <a:p>
            <a:pPr algn="ctr"/>
            <a:endParaRPr lang="en-GB" dirty="0">
              <a:solidFill>
                <a:srgbClr val="002060"/>
              </a:solidFill>
              <a:latin typeface="Arial" panose="020B0604020202020204" pitchFamily="34" charset="0"/>
              <a:cs typeface="Arial" panose="020B0604020202020204" pitchFamily="34" charset="0"/>
            </a:endParaRPr>
          </a:p>
          <a:p>
            <a:pPr algn="ctr">
              <a:lnSpc>
                <a:spcPct val="107000"/>
              </a:lnSpc>
              <a:spcAft>
                <a:spcPts val="800"/>
              </a:spcAft>
            </a:pPr>
            <a:endParaRPr lang="fr-FR" sz="1500" b="1" dirty="0">
              <a:latin typeface="Arial" panose="020B0604020202020204" pitchFamily="34" charset="0"/>
              <a:ea typeface="Calibri" panose="020F0502020204030204" pitchFamily="34" charset="0"/>
              <a:cs typeface="Arial" panose="020B0604020202020204" pitchFamily="34" charset="0"/>
            </a:endParaRPr>
          </a:p>
        </p:txBody>
      </p:sp>
      <p:sp>
        <p:nvSpPr>
          <p:cNvPr id="7" name="ZoneTexte 6"/>
          <p:cNvSpPr txBox="1"/>
          <p:nvPr/>
        </p:nvSpPr>
        <p:spPr>
          <a:xfrm>
            <a:off x="6932244" y="2506568"/>
            <a:ext cx="3112087" cy="2398862"/>
          </a:xfrm>
          <a:prstGeom prst="rect">
            <a:avLst/>
          </a:prstGeom>
          <a:noFill/>
        </p:spPr>
        <p:txBody>
          <a:bodyPr wrap="square" rtlCol="0">
            <a:spAutoFit/>
          </a:bodyPr>
          <a:lstStyle/>
          <a:p>
            <a:pPr algn="ctr"/>
            <a:endParaRPr lang="en-GB" sz="1500" dirty="0">
              <a:solidFill>
                <a:schemeClr val="bg1"/>
              </a:solidFill>
              <a:latin typeface="Arial" panose="020B0604020202020204" pitchFamily="34" charset="0"/>
              <a:cs typeface="Arial" panose="020B0604020202020204" pitchFamily="34" charset="0"/>
            </a:endParaRPr>
          </a:p>
          <a:p>
            <a:pPr algn="ctr"/>
            <a:endParaRPr lang="en-US" sz="1500"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Intensive </a:t>
            </a:r>
          </a:p>
          <a:p>
            <a:pPr algn="ctr"/>
            <a:r>
              <a:rPr lang="en-US" b="1" dirty="0">
                <a:solidFill>
                  <a:schemeClr val="bg1"/>
                </a:solidFill>
                <a:latin typeface="Arial" panose="020B0604020202020204" pitchFamily="34" charset="0"/>
                <a:cs typeface="Arial" panose="020B0604020202020204" pitchFamily="34" charset="0"/>
              </a:rPr>
              <a:t>or </a:t>
            </a:r>
          </a:p>
          <a:p>
            <a:pPr algn="ctr"/>
            <a:r>
              <a:rPr lang="en-US" b="1" dirty="0">
                <a:solidFill>
                  <a:schemeClr val="bg1"/>
                </a:solidFill>
                <a:latin typeface="Arial" panose="020B0604020202020204" pitchFamily="34" charset="0"/>
                <a:cs typeface="Arial" panose="020B0604020202020204" pitchFamily="34" charset="0"/>
              </a:rPr>
              <a:t>semi intensive</a:t>
            </a:r>
          </a:p>
          <a:p>
            <a:pPr algn="ctr"/>
            <a:r>
              <a:rPr lang="en-US" b="1" dirty="0">
                <a:solidFill>
                  <a:schemeClr val="bg1"/>
                </a:solidFill>
                <a:latin typeface="Arial" panose="020B0604020202020204" pitchFamily="34" charset="0"/>
                <a:cs typeface="Arial" panose="020B0604020202020204" pitchFamily="34" charset="0"/>
              </a:rPr>
              <a:t> French language</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courses</a:t>
            </a:r>
          </a:p>
          <a:p>
            <a:pPr algn="ctr"/>
            <a:endParaRPr lang="en-US" sz="1500" b="1" dirty="0">
              <a:solidFill>
                <a:schemeClr val="bg1"/>
              </a:solidFill>
              <a:latin typeface="Arial" panose="020B0604020202020204" pitchFamily="34" charset="0"/>
              <a:cs typeface="Arial" panose="020B0604020202020204" pitchFamily="34" charset="0"/>
            </a:endParaRPr>
          </a:p>
          <a:p>
            <a:pPr marL="457200" algn="ctr">
              <a:lnSpc>
                <a:spcPct val="107000"/>
              </a:lnSpc>
              <a:spcAft>
                <a:spcPts val="800"/>
              </a:spcAft>
            </a:pPr>
            <a:endParaRPr lang="fr-FR" sz="15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2238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8881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5385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8604" y="5568043"/>
            <a:ext cx="1198913" cy="1198913"/>
          </a:xfrm>
          <a:prstGeom prst="rect">
            <a:avLst/>
          </a:prstGeom>
        </p:spPr>
      </p:pic>
      <p:sp>
        <p:nvSpPr>
          <p:cNvPr id="5" name="ZoneTexte 4"/>
          <p:cNvSpPr txBox="1"/>
          <p:nvPr/>
        </p:nvSpPr>
        <p:spPr>
          <a:xfrm>
            <a:off x="709575" y="2596896"/>
            <a:ext cx="1850745" cy="1514247"/>
          </a:xfrm>
          <a:prstGeom prst="rect">
            <a:avLst/>
          </a:prstGeom>
          <a:noFill/>
        </p:spPr>
        <p:txBody>
          <a:bodyPr wrap="square" rtlCol="0">
            <a:spAutoFit/>
          </a:bodyPr>
          <a:lstStyle/>
          <a:p>
            <a:pPr algn="ctr"/>
            <a:r>
              <a:rPr lang="nl-BE" altLang="fr-FR" sz="2000" dirty="0">
                <a:solidFill>
                  <a:srgbClr val="174F81"/>
                </a:solidFill>
                <a:latin typeface="Arial Black" panose="020B0A04020102020204" pitchFamily="34" charset="0"/>
                <a:cs typeface="Arial" panose="020B0604020202020204" pitchFamily="34" charset="0"/>
              </a:rPr>
              <a:t>100</a:t>
            </a:r>
            <a:r>
              <a:rPr lang="nl-BE" altLang="fr-FR" dirty="0">
                <a:solidFill>
                  <a:srgbClr val="174F81"/>
                </a:solidFill>
                <a:latin typeface="Arial" panose="020B0604020202020204" pitchFamily="34" charset="0"/>
                <a:cs typeface="Arial" panose="020B0604020202020204" pitchFamily="34" charset="0"/>
              </a:rPr>
              <a:t> </a:t>
            </a:r>
            <a:r>
              <a:rPr lang="nl-BE" altLang="fr-FR" dirty="0" err="1">
                <a:solidFill>
                  <a:srgbClr val="174F81"/>
                </a:solidFill>
                <a:latin typeface="Arial" panose="020B0604020202020204" pitchFamily="34" charset="0"/>
                <a:cs typeface="Arial" panose="020B0604020202020204" pitchFamily="34" charset="0"/>
              </a:rPr>
              <a:t>academic</a:t>
            </a:r>
            <a:r>
              <a:rPr lang="nl-BE" altLang="fr-FR" dirty="0">
                <a:solidFill>
                  <a:srgbClr val="174F81"/>
                </a:solidFill>
                <a:latin typeface="Arial" panose="020B0604020202020204" pitchFamily="34" charset="0"/>
                <a:cs typeface="Arial" panose="020B0604020202020204" pitchFamily="34" charset="0"/>
              </a:rPr>
              <a:t> programs </a:t>
            </a:r>
            <a:r>
              <a:rPr lang="nl-BE" altLang="fr-FR" dirty="0" err="1">
                <a:solidFill>
                  <a:srgbClr val="174F81"/>
                </a:solidFill>
                <a:latin typeface="Arial" panose="020B0604020202020204" pitchFamily="34" charset="0"/>
                <a:cs typeface="Arial" panose="020B0604020202020204" pitchFamily="34" charset="0"/>
              </a:rPr>
              <a:t>from</a:t>
            </a:r>
            <a:r>
              <a:rPr lang="nl-BE" altLang="fr-FR" dirty="0">
                <a:solidFill>
                  <a:srgbClr val="174F81"/>
                </a:solidFill>
                <a:latin typeface="Arial" panose="020B0604020202020204" pitchFamily="34" charset="0"/>
                <a:cs typeface="Arial" panose="020B0604020202020204" pitchFamily="34" charset="0"/>
              </a:rPr>
              <a:t> Bachelor level </a:t>
            </a:r>
            <a:r>
              <a:rPr lang="nl-BE" altLang="fr-FR" dirty="0" err="1">
                <a:solidFill>
                  <a:srgbClr val="174F81"/>
                </a:solidFill>
                <a:latin typeface="Arial" panose="020B0604020202020204" pitchFamily="34" charset="0"/>
                <a:cs typeface="Arial" panose="020B0604020202020204" pitchFamily="34" charset="0"/>
              </a:rPr>
              <a:t>to</a:t>
            </a:r>
            <a:r>
              <a:rPr lang="nl-BE" altLang="fr-FR" dirty="0">
                <a:solidFill>
                  <a:srgbClr val="174F81"/>
                </a:solidFill>
                <a:latin typeface="Arial" panose="020B0604020202020204" pitchFamily="34" charset="0"/>
                <a:cs typeface="Arial" panose="020B0604020202020204" pitchFamily="34" charset="0"/>
              </a:rPr>
              <a:t> </a:t>
            </a:r>
            <a:r>
              <a:rPr lang="nl-BE" altLang="fr-FR" dirty="0" err="1">
                <a:solidFill>
                  <a:srgbClr val="174F81"/>
                </a:solidFill>
                <a:latin typeface="Arial" panose="020B0604020202020204" pitchFamily="34" charset="0"/>
                <a:cs typeface="Arial" panose="020B0604020202020204" pitchFamily="34" charset="0"/>
              </a:rPr>
              <a:t>Ph.D</a:t>
            </a:r>
            <a:r>
              <a:rPr lang="nl-BE" altLang="fr-FR" dirty="0">
                <a:solidFill>
                  <a:srgbClr val="174F81"/>
                </a:solidFill>
                <a:latin typeface="Arial" panose="020B0604020202020204" pitchFamily="34" charset="0"/>
                <a:cs typeface="Arial" panose="020B0604020202020204" pitchFamily="34" charset="0"/>
              </a:rPr>
              <a:t>.</a:t>
            </a:r>
          </a:p>
          <a:p>
            <a:pPr algn="ctr"/>
            <a:endParaRPr lang="fr-FR" dirty="0">
              <a:solidFill>
                <a:srgbClr val="174F81"/>
              </a:solidFill>
              <a:latin typeface="Arial" panose="020B0604020202020204" pitchFamily="34" charset="0"/>
              <a:cs typeface="Arial" panose="020B0604020202020204" pitchFamily="34" charset="0"/>
            </a:endParaRPr>
          </a:p>
        </p:txBody>
      </p:sp>
      <p:sp>
        <p:nvSpPr>
          <p:cNvPr id="6" name="ZoneTexte 5"/>
          <p:cNvSpPr txBox="1"/>
          <p:nvPr/>
        </p:nvSpPr>
        <p:spPr>
          <a:xfrm>
            <a:off x="3672231" y="2691993"/>
            <a:ext cx="1850745" cy="1003352"/>
          </a:xfrm>
          <a:prstGeom prst="rect">
            <a:avLst/>
          </a:prstGeom>
          <a:noFill/>
        </p:spPr>
        <p:txBody>
          <a:bodyPr wrap="square" rtlCol="0">
            <a:spAutoFit/>
          </a:bodyPr>
          <a:lstStyle/>
          <a:p>
            <a:pPr algn="ctr" defTabSz="533400">
              <a:lnSpc>
                <a:spcPct val="90000"/>
              </a:lnSpc>
              <a:spcAft>
                <a:spcPct val="35000"/>
              </a:spcAft>
              <a:defRPr/>
            </a:pPr>
            <a:r>
              <a:rPr lang="nl-BE" altLang="fr-FR" sz="2000" dirty="0">
                <a:solidFill>
                  <a:srgbClr val="174F81"/>
                </a:solidFill>
                <a:latin typeface="Arial Black" panose="020B0A04020102020204" pitchFamily="34" charset="0"/>
                <a:cs typeface="Arial" panose="020B0604020202020204" pitchFamily="34" charset="0"/>
              </a:rPr>
              <a:t>987</a:t>
            </a:r>
            <a:r>
              <a:rPr lang="nl-BE" altLang="fr-FR" dirty="0">
                <a:solidFill>
                  <a:srgbClr val="174F81"/>
                </a:solidFill>
                <a:latin typeface="Arial" panose="020B0604020202020204" pitchFamily="34" charset="0"/>
                <a:cs typeface="Arial" panose="020B0604020202020204" pitchFamily="34" charset="0"/>
              </a:rPr>
              <a:t> </a:t>
            </a:r>
            <a:r>
              <a:rPr lang="nl-BE" altLang="fr-FR" dirty="0" err="1">
                <a:solidFill>
                  <a:srgbClr val="174F81"/>
                </a:solidFill>
                <a:latin typeface="Arial" panose="020B0604020202020204" pitchFamily="34" charset="0"/>
                <a:cs typeface="Arial" panose="020B0604020202020204" pitchFamily="34" charset="0"/>
              </a:rPr>
              <a:t>staff</a:t>
            </a:r>
            <a:r>
              <a:rPr lang="nl-BE" altLang="fr-FR" dirty="0">
                <a:solidFill>
                  <a:srgbClr val="174F81"/>
                </a:solidFill>
                <a:latin typeface="Arial" panose="020B0604020202020204" pitchFamily="34" charset="0"/>
                <a:cs typeface="Arial" panose="020B0604020202020204" pitchFamily="34" charset="0"/>
              </a:rPr>
              <a:t> </a:t>
            </a:r>
          </a:p>
          <a:p>
            <a:pPr algn="ctr" defTabSz="533400">
              <a:lnSpc>
                <a:spcPct val="90000"/>
              </a:lnSpc>
              <a:spcAft>
                <a:spcPct val="35000"/>
              </a:spcAft>
              <a:defRPr/>
            </a:pPr>
            <a:r>
              <a:rPr lang="nl-BE" altLang="fr-FR" dirty="0">
                <a:solidFill>
                  <a:srgbClr val="174F81"/>
                </a:solidFill>
                <a:latin typeface="Arial Black" panose="020B0A04020102020204" pitchFamily="34" charset="0"/>
                <a:cs typeface="Arial" panose="020B0604020202020204" pitchFamily="34" charset="0"/>
              </a:rPr>
              <a:t>500</a:t>
            </a:r>
            <a:r>
              <a:rPr lang="nl-BE" altLang="fr-FR" dirty="0">
                <a:solidFill>
                  <a:srgbClr val="174F81"/>
                </a:solidFill>
                <a:latin typeface="Arial" panose="020B0604020202020204" pitchFamily="34" charset="0"/>
                <a:cs typeface="Arial" panose="020B0604020202020204" pitchFamily="34" charset="0"/>
              </a:rPr>
              <a:t> </a:t>
            </a:r>
            <a:r>
              <a:rPr lang="nl-BE" altLang="fr-FR" dirty="0" err="1">
                <a:solidFill>
                  <a:srgbClr val="174F81"/>
                </a:solidFill>
                <a:latin typeface="Arial" panose="020B0604020202020204" pitchFamily="34" charset="0"/>
                <a:cs typeface="Arial" panose="020B0604020202020204" pitchFamily="34" charset="0"/>
              </a:rPr>
              <a:t>faculty</a:t>
            </a:r>
            <a:r>
              <a:rPr lang="nl-BE" altLang="fr-FR" dirty="0">
                <a:solidFill>
                  <a:srgbClr val="174F81"/>
                </a:solidFill>
                <a:latin typeface="Arial" panose="020B0604020202020204" pitchFamily="34" charset="0"/>
                <a:cs typeface="Arial" panose="020B0604020202020204" pitchFamily="34" charset="0"/>
              </a:rPr>
              <a:t> members</a:t>
            </a:r>
            <a:endParaRPr lang="fr-FR" dirty="0">
              <a:solidFill>
                <a:srgbClr val="174F81"/>
              </a:solidFill>
              <a:latin typeface="Arial" panose="020B0604020202020204" pitchFamily="34" charset="0"/>
              <a:cs typeface="Arial" panose="020B0604020202020204" pitchFamily="34" charset="0"/>
            </a:endParaRPr>
          </a:p>
        </p:txBody>
      </p:sp>
      <p:sp>
        <p:nvSpPr>
          <p:cNvPr id="8" name="ZoneTexte 7"/>
          <p:cNvSpPr txBox="1"/>
          <p:nvPr/>
        </p:nvSpPr>
        <p:spPr>
          <a:xfrm>
            <a:off x="6620257" y="2865117"/>
            <a:ext cx="1850745" cy="590931"/>
          </a:xfrm>
          <a:prstGeom prst="rect">
            <a:avLst/>
          </a:prstGeom>
          <a:noFill/>
        </p:spPr>
        <p:txBody>
          <a:bodyPr wrap="square" rtlCol="0">
            <a:spAutoFit/>
          </a:bodyPr>
          <a:lstStyle/>
          <a:p>
            <a:pPr algn="ctr" defTabSz="533400">
              <a:lnSpc>
                <a:spcPct val="90000"/>
              </a:lnSpc>
              <a:spcAft>
                <a:spcPct val="35000"/>
              </a:spcAft>
              <a:defRPr/>
            </a:pPr>
            <a:r>
              <a:rPr lang="nl-BE" altLang="fr-FR" dirty="0">
                <a:solidFill>
                  <a:srgbClr val="174F81"/>
                </a:solidFill>
                <a:latin typeface="Arial Black" panose="020B0A04020102020204" pitchFamily="34" charset="0"/>
                <a:cs typeface="Arial" panose="020B0604020202020204" pitchFamily="34" charset="0"/>
              </a:rPr>
              <a:t>11 000</a:t>
            </a:r>
            <a:br>
              <a:rPr lang="nl-BE" altLang="fr-FR" dirty="0">
                <a:solidFill>
                  <a:srgbClr val="174F81"/>
                </a:solidFill>
                <a:latin typeface="Arial" panose="020B0604020202020204" pitchFamily="34" charset="0"/>
                <a:cs typeface="Arial" panose="020B0604020202020204" pitchFamily="34" charset="0"/>
              </a:rPr>
            </a:br>
            <a:r>
              <a:rPr lang="nl-BE" altLang="fr-FR" dirty="0" err="1">
                <a:solidFill>
                  <a:srgbClr val="174F81"/>
                </a:solidFill>
                <a:latin typeface="Arial" panose="020B0604020202020204" pitchFamily="34" charset="0"/>
                <a:cs typeface="Arial" panose="020B0604020202020204" pitchFamily="34" charset="0"/>
              </a:rPr>
              <a:t>students</a:t>
            </a:r>
            <a:endParaRPr lang="nl-BE" altLang="fr-FR" dirty="0">
              <a:solidFill>
                <a:srgbClr val="174F81"/>
              </a:solidFill>
              <a:latin typeface="Arial" panose="020B0604020202020204" pitchFamily="34" charset="0"/>
              <a:cs typeface="Arial" panose="020B0604020202020204" pitchFamily="34" charset="0"/>
            </a:endParaRPr>
          </a:p>
        </p:txBody>
      </p:sp>
      <p:sp>
        <p:nvSpPr>
          <p:cNvPr id="9" name="ZoneTexte 8"/>
          <p:cNvSpPr txBox="1"/>
          <p:nvPr/>
        </p:nvSpPr>
        <p:spPr>
          <a:xfrm>
            <a:off x="9582913" y="2865117"/>
            <a:ext cx="1850745" cy="590931"/>
          </a:xfrm>
          <a:prstGeom prst="rect">
            <a:avLst/>
          </a:prstGeom>
          <a:noFill/>
        </p:spPr>
        <p:txBody>
          <a:bodyPr wrap="square" rtlCol="0">
            <a:spAutoFit/>
          </a:bodyPr>
          <a:lstStyle/>
          <a:p>
            <a:pPr algn="ctr" defTabSz="533400">
              <a:lnSpc>
                <a:spcPct val="90000"/>
              </a:lnSpc>
              <a:spcAft>
                <a:spcPct val="35000"/>
              </a:spcAft>
              <a:defRPr/>
            </a:pPr>
            <a:r>
              <a:rPr lang="nl-BE" altLang="fr-FR" dirty="0">
                <a:solidFill>
                  <a:srgbClr val="174F81"/>
                </a:solidFill>
                <a:latin typeface="Arial Black" panose="020B0A04020102020204" pitchFamily="34" charset="0"/>
                <a:cs typeface="Arial" panose="020B0604020202020204" pitchFamily="34" charset="0"/>
              </a:rPr>
              <a:t>14</a:t>
            </a:r>
            <a:r>
              <a:rPr lang="nl-BE" altLang="fr-FR" dirty="0">
                <a:solidFill>
                  <a:srgbClr val="174F81"/>
                </a:solidFill>
                <a:latin typeface="Arial" panose="020B0604020202020204" pitchFamily="34" charset="0"/>
                <a:cs typeface="Arial" panose="020B0604020202020204" pitchFamily="34" charset="0"/>
              </a:rPr>
              <a:t> research</a:t>
            </a:r>
            <a:br>
              <a:rPr lang="nl-BE" altLang="fr-FR" dirty="0">
                <a:solidFill>
                  <a:srgbClr val="174F81"/>
                </a:solidFill>
                <a:latin typeface="Arial" panose="020B0604020202020204" pitchFamily="34" charset="0"/>
                <a:cs typeface="Arial" panose="020B0604020202020204" pitchFamily="34" charset="0"/>
              </a:rPr>
            </a:br>
            <a:r>
              <a:rPr lang="nl-BE" altLang="fr-FR" dirty="0" err="1">
                <a:solidFill>
                  <a:srgbClr val="174F81"/>
                </a:solidFill>
                <a:latin typeface="Arial" panose="020B0604020202020204" pitchFamily="34" charset="0"/>
                <a:cs typeface="Arial" panose="020B0604020202020204" pitchFamily="34" charset="0"/>
              </a:rPr>
              <a:t>laboratories</a:t>
            </a:r>
            <a:endParaRPr lang="nl-BE" altLang="fr-FR" dirty="0">
              <a:solidFill>
                <a:srgbClr val="174F81"/>
              </a:solidFill>
              <a:latin typeface="Arial" panose="020B0604020202020204" pitchFamily="34" charset="0"/>
              <a:cs typeface="Arial" panose="020B0604020202020204" pitchFamily="34" charset="0"/>
            </a:endParaRPr>
          </a:p>
        </p:txBody>
      </p:sp>
      <p:sp>
        <p:nvSpPr>
          <p:cNvPr id="11" name="ZoneTexte 10"/>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KEY FIGURES</a:t>
            </a:r>
            <a:endParaRPr lang="fr-FR" sz="2500" dirty="0">
              <a:solidFill>
                <a:srgbClr val="174F81"/>
              </a:solidFill>
              <a:latin typeface="Arial Black" panose="020B0A04020102020204" pitchFamily="34" charset="0"/>
            </a:endParaRPr>
          </a:p>
        </p:txBody>
      </p:sp>
    </p:spTree>
    <p:extLst>
      <p:ext uri="{BB962C8B-B14F-4D97-AF65-F5344CB8AC3E}">
        <p14:creationId xmlns:p14="http://schemas.microsoft.com/office/powerpoint/2010/main" val="410842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OUR STRENGTHS</a:t>
            </a:r>
            <a:endParaRPr lang="fr-FR" sz="2500" dirty="0">
              <a:solidFill>
                <a:srgbClr val="174F81"/>
              </a:solidFill>
              <a:latin typeface="Arial Black" panose="020B0A04020102020204" pitchFamily="34" charset="0"/>
            </a:endParaRPr>
          </a:p>
        </p:txBody>
      </p:sp>
      <p:sp>
        <p:nvSpPr>
          <p:cNvPr id="4" name="ZoneTexte 3"/>
          <p:cNvSpPr txBox="1"/>
          <p:nvPr/>
        </p:nvSpPr>
        <p:spPr>
          <a:xfrm>
            <a:off x="2755899" y="1235692"/>
            <a:ext cx="3084945" cy="1384995"/>
          </a:xfrm>
          <a:prstGeom prst="rect">
            <a:avLst/>
          </a:prstGeom>
          <a:noFill/>
        </p:spPr>
        <p:txBody>
          <a:bodyPr wrap="square" rtlCol="0">
            <a:spAutoFit/>
          </a:bodyPr>
          <a:lstStyle/>
          <a:p>
            <a:pPr algn="ctr"/>
            <a:r>
              <a:rPr lang="fr-FR" sz="2000" dirty="0">
                <a:solidFill>
                  <a:srgbClr val="174F81"/>
                </a:solidFill>
                <a:latin typeface="Arial Black" panose="020B0A04020102020204" pitchFamily="34" charset="0"/>
                <a:cs typeface="Arial" panose="020B0604020202020204" pitchFamily="34" charset="0"/>
              </a:rPr>
              <a:t>4</a:t>
            </a:r>
            <a:r>
              <a:rPr lang="fr-FR" sz="1500" b="1" dirty="0">
                <a:solidFill>
                  <a:srgbClr val="174F81"/>
                </a:solidFill>
                <a:latin typeface="Arial" panose="020B0604020202020204" pitchFamily="34" charset="0"/>
                <a:cs typeface="Arial" panose="020B0604020202020204" pitchFamily="34" charset="0"/>
              </a:rPr>
              <a:t> </a:t>
            </a:r>
            <a:r>
              <a:rPr lang="fr-FR" sz="1500" b="1" dirty="0" err="1">
                <a:solidFill>
                  <a:srgbClr val="174F81"/>
                </a:solidFill>
                <a:latin typeface="Arial" panose="020B0604020202020204" pitchFamily="34" charset="0"/>
                <a:cs typeface="Arial" panose="020B0604020202020204" pitchFamily="34" charset="0"/>
              </a:rPr>
              <a:t>Poles</a:t>
            </a:r>
            <a:r>
              <a:rPr lang="fr-FR" sz="1500" b="1" dirty="0">
                <a:solidFill>
                  <a:srgbClr val="174F81"/>
                </a:solidFill>
                <a:latin typeface="Arial" panose="020B0604020202020204" pitchFamily="34" charset="0"/>
                <a:cs typeface="Arial" panose="020B0604020202020204" pitchFamily="34" charset="0"/>
              </a:rPr>
              <a:t> of Excellence</a:t>
            </a:r>
          </a:p>
          <a:p>
            <a:pPr algn="ctr"/>
            <a:r>
              <a:rPr lang="en-US" sz="1600" dirty="0"/>
              <a:t>Environment, health &amp; disability </a:t>
            </a:r>
          </a:p>
          <a:p>
            <a:pPr algn="ctr"/>
            <a:r>
              <a:rPr lang="en-US" sz="1600" dirty="0"/>
              <a:t>Sea and Coastline </a:t>
            </a:r>
          </a:p>
          <a:p>
            <a:pPr algn="ctr"/>
            <a:r>
              <a:rPr lang="en-US" sz="1600" dirty="0"/>
              <a:t>Cyber &amp; Data Intelligence</a:t>
            </a:r>
          </a:p>
          <a:p>
            <a:pPr algn="ctr"/>
            <a:r>
              <a:rPr lang="en-US" sz="1600" dirty="0"/>
              <a:t>Industry of the future</a:t>
            </a:r>
            <a:endParaRPr lang="en-US" sz="1500" b="1" dirty="0">
              <a:solidFill>
                <a:srgbClr val="002060"/>
              </a:solidFill>
              <a:latin typeface="Arial" panose="020B0604020202020204" pitchFamily="34" charset="0"/>
              <a:cs typeface="Arial" panose="020B0604020202020204" pitchFamily="34" charset="0"/>
            </a:endParaRPr>
          </a:p>
        </p:txBody>
      </p:sp>
      <p:sp>
        <p:nvSpPr>
          <p:cNvPr id="11" name="ZoneTexte 10"/>
          <p:cNvSpPr txBox="1"/>
          <p:nvPr/>
        </p:nvSpPr>
        <p:spPr>
          <a:xfrm>
            <a:off x="6338453" y="1304942"/>
            <a:ext cx="2653146" cy="1477328"/>
          </a:xfrm>
          <a:prstGeom prst="rect">
            <a:avLst/>
          </a:prstGeom>
          <a:noFill/>
        </p:spPr>
        <p:txBody>
          <a:bodyPr wrap="square" rtlCol="0">
            <a:spAutoFit/>
          </a:bodyPr>
          <a:lstStyle/>
          <a:p>
            <a:pPr algn="ctr"/>
            <a:r>
              <a:rPr lang="fr-FR" sz="1500" b="1" dirty="0" err="1">
                <a:solidFill>
                  <a:srgbClr val="174F81"/>
                </a:solidFill>
                <a:latin typeface="Arial" panose="020B0604020202020204" pitchFamily="34" charset="0"/>
                <a:cs typeface="Arial" panose="020B0604020202020204" pitchFamily="34" charset="0"/>
              </a:rPr>
              <a:t>Multidisciplinary</a:t>
            </a:r>
            <a:endParaRPr lang="fr-FR" sz="1500" b="1" dirty="0">
              <a:solidFill>
                <a:srgbClr val="174F81"/>
              </a:solidFill>
              <a:latin typeface="Arial" panose="020B0604020202020204" pitchFamily="34" charset="0"/>
              <a:cs typeface="Arial" panose="020B0604020202020204" pitchFamily="34" charset="0"/>
            </a:endParaRPr>
          </a:p>
          <a:p>
            <a:pPr algn="ctr"/>
            <a:r>
              <a:rPr lang="fr-FR" sz="1500" dirty="0">
                <a:latin typeface="Arial" panose="020B0604020202020204" pitchFamily="34" charset="0"/>
                <a:cs typeface="Arial" panose="020B0604020202020204" pitchFamily="34" charset="0"/>
              </a:rPr>
              <a:t>Sciences and </a:t>
            </a:r>
            <a:r>
              <a:rPr lang="fr-FR" sz="1500" dirty="0" err="1">
                <a:latin typeface="Arial" panose="020B0604020202020204" pitchFamily="34" charset="0"/>
                <a:cs typeface="Arial" panose="020B0604020202020204" pitchFamily="34" charset="0"/>
              </a:rPr>
              <a:t>Technology</a:t>
            </a:r>
            <a:endParaRPr lang="fr-FR" sz="1500" dirty="0">
              <a:latin typeface="Arial" panose="020B0604020202020204" pitchFamily="34" charset="0"/>
              <a:cs typeface="Arial" panose="020B0604020202020204" pitchFamily="34" charset="0"/>
            </a:endParaRPr>
          </a:p>
          <a:p>
            <a:pPr algn="ctr"/>
            <a:r>
              <a:rPr lang="fr-FR" sz="1500" dirty="0">
                <a:latin typeface="Arial" panose="020B0604020202020204" pitchFamily="34" charset="0"/>
                <a:cs typeface="Arial" panose="020B0604020202020204" pitchFamily="34" charset="0"/>
              </a:rPr>
              <a:t>Law, </a:t>
            </a:r>
            <a:r>
              <a:rPr lang="fr-FR" sz="1500" dirty="0" err="1">
                <a:latin typeface="Arial" panose="020B0604020202020204" pitchFamily="34" charset="0"/>
                <a:cs typeface="Arial" panose="020B0604020202020204" pitchFamily="34" charset="0"/>
              </a:rPr>
              <a:t>Economics</a:t>
            </a:r>
            <a:r>
              <a:rPr lang="fr-FR" sz="1500" dirty="0">
                <a:latin typeface="Arial" panose="020B0604020202020204" pitchFamily="34" charset="0"/>
                <a:cs typeface="Arial" panose="020B0604020202020204" pitchFamily="34" charset="0"/>
              </a:rPr>
              <a:t> and Management</a:t>
            </a:r>
          </a:p>
          <a:p>
            <a:pPr algn="ctr"/>
            <a:r>
              <a:rPr lang="fr-FR" sz="1500" dirty="0" err="1">
                <a:latin typeface="Arial" panose="020B0604020202020204" pitchFamily="34" charset="0"/>
                <a:cs typeface="Arial" panose="020B0604020202020204" pitchFamily="34" charset="0"/>
              </a:rPr>
              <a:t>Languages</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Humanities</a:t>
            </a:r>
            <a:br>
              <a:rPr lang="fr-FR" sz="1500" dirty="0">
                <a:latin typeface="Arial" panose="020B0604020202020204" pitchFamily="34" charset="0"/>
                <a:cs typeface="Arial" panose="020B0604020202020204" pitchFamily="34" charset="0"/>
              </a:rPr>
            </a:br>
            <a:r>
              <a:rPr lang="fr-FR" sz="1500" dirty="0">
                <a:latin typeface="Arial" panose="020B0604020202020204" pitchFamily="34" charset="0"/>
                <a:cs typeface="Arial" panose="020B0604020202020204" pitchFamily="34" charset="0"/>
              </a:rPr>
              <a:t>and Social Sciences</a:t>
            </a:r>
          </a:p>
        </p:txBody>
      </p:sp>
      <p:sp>
        <p:nvSpPr>
          <p:cNvPr id="12" name="ZoneTexte 11"/>
          <p:cNvSpPr txBox="1"/>
          <p:nvPr/>
        </p:nvSpPr>
        <p:spPr>
          <a:xfrm>
            <a:off x="2971799" y="4828915"/>
            <a:ext cx="2653146" cy="1246495"/>
          </a:xfrm>
          <a:prstGeom prst="rect">
            <a:avLst/>
          </a:prstGeom>
          <a:noFill/>
        </p:spPr>
        <p:txBody>
          <a:bodyPr wrap="square" rtlCol="0">
            <a:spAutoFit/>
          </a:bodyPr>
          <a:lstStyle/>
          <a:p>
            <a:pPr algn="ctr"/>
            <a:r>
              <a:rPr lang="fr-FR" sz="1500" b="1" dirty="0" err="1">
                <a:solidFill>
                  <a:srgbClr val="174F81"/>
                </a:solidFill>
                <a:latin typeface="Arial" panose="020B0604020202020204" pitchFamily="34" charset="0"/>
                <a:cs typeface="Arial" panose="020B0604020202020204" pitchFamily="34" charset="0"/>
              </a:rPr>
              <a:t>Core</a:t>
            </a:r>
            <a:r>
              <a:rPr lang="fr-FR" sz="1500" b="1" dirty="0">
                <a:solidFill>
                  <a:srgbClr val="174F81"/>
                </a:solidFill>
                <a:latin typeface="Arial" panose="020B0604020202020204" pitchFamily="34" charset="0"/>
                <a:cs typeface="Arial" panose="020B0604020202020204" pitchFamily="34" charset="0"/>
              </a:rPr>
              <a:t> Values</a:t>
            </a:r>
          </a:p>
          <a:p>
            <a:pPr algn="ctr"/>
            <a:r>
              <a:rPr lang="fr-FR" sz="1500" dirty="0">
                <a:latin typeface="Arial" panose="020B0604020202020204" pitchFamily="34" charset="0"/>
                <a:cs typeface="Arial" panose="020B0604020202020204" pitchFamily="34" charset="0"/>
              </a:rPr>
              <a:t>Team spirit</a:t>
            </a:r>
          </a:p>
          <a:p>
            <a:pPr algn="ctr"/>
            <a:r>
              <a:rPr lang="fr-FR" sz="1500" dirty="0" err="1">
                <a:latin typeface="Arial" panose="020B0604020202020204" pitchFamily="34" charset="0"/>
                <a:cs typeface="Arial" panose="020B0604020202020204" pitchFamily="34" charset="0"/>
              </a:rPr>
              <a:t>Audacity</a:t>
            </a:r>
            <a:endParaRPr lang="fr-FR" sz="1500" dirty="0">
              <a:latin typeface="Arial" panose="020B0604020202020204" pitchFamily="34" charset="0"/>
              <a:cs typeface="Arial" panose="020B0604020202020204" pitchFamily="34" charset="0"/>
            </a:endParaRPr>
          </a:p>
          <a:p>
            <a:pPr algn="ctr"/>
            <a:r>
              <a:rPr lang="fr-FR" sz="1500" dirty="0">
                <a:latin typeface="Arial" panose="020B0604020202020204" pitchFamily="34" charset="0"/>
                <a:cs typeface="Arial" panose="020B0604020202020204" pitchFamily="34" charset="0"/>
              </a:rPr>
              <a:t>Civic engagement</a:t>
            </a:r>
          </a:p>
          <a:p>
            <a:pPr algn="ctr"/>
            <a:r>
              <a:rPr lang="fr-FR" sz="1500" dirty="0" err="1">
                <a:latin typeface="Arial" panose="020B0604020202020204" pitchFamily="34" charset="0"/>
                <a:cs typeface="Arial" panose="020B0604020202020204" pitchFamily="34" charset="0"/>
              </a:rPr>
              <a:t>Dedication</a:t>
            </a:r>
            <a:endParaRPr lang="fr-FR" sz="1500" dirty="0">
              <a:latin typeface="Arial" panose="020B0604020202020204" pitchFamily="34" charset="0"/>
              <a:cs typeface="Arial" panose="020B0604020202020204" pitchFamily="34" charset="0"/>
            </a:endParaRPr>
          </a:p>
        </p:txBody>
      </p:sp>
      <p:sp>
        <p:nvSpPr>
          <p:cNvPr id="13" name="ZoneTexte 12"/>
          <p:cNvSpPr txBox="1"/>
          <p:nvPr/>
        </p:nvSpPr>
        <p:spPr>
          <a:xfrm>
            <a:off x="6281150" y="4299898"/>
            <a:ext cx="2767752" cy="2215991"/>
          </a:xfrm>
          <a:prstGeom prst="rect">
            <a:avLst/>
          </a:prstGeom>
          <a:noFill/>
        </p:spPr>
        <p:txBody>
          <a:bodyPr wrap="square" rtlCol="0">
            <a:spAutoFit/>
          </a:bodyPr>
          <a:lstStyle/>
          <a:p>
            <a:pPr algn="ctr"/>
            <a:r>
              <a:rPr lang="en-US" sz="1500" b="1" dirty="0">
                <a:solidFill>
                  <a:srgbClr val="174F81"/>
                </a:solidFill>
                <a:latin typeface="Arial" panose="020B0604020202020204" pitchFamily="34" charset="0"/>
                <a:cs typeface="Arial" panose="020B0604020202020204" pitchFamily="34" charset="0"/>
              </a:rPr>
              <a:t>Partnerships</a:t>
            </a:r>
            <a:br>
              <a:rPr lang="en-US" sz="1500" b="1" dirty="0">
                <a:solidFill>
                  <a:srgbClr val="174F81"/>
                </a:solidFill>
                <a:latin typeface="Arial" panose="020B0604020202020204" pitchFamily="34" charset="0"/>
                <a:cs typeface="Arial" panose="020B0604020202020204" pitchFamily="34" charset="0"/>
              </a:rPr>
            </a:br>
            <a:r>
              <a:rPr lang="en-US" sz="1500" b="1" dirty="0">
                <a:solidFill>
                  <a:srgbClr val="174F81"/>
                </a:solidFill>
                <a:latin typeface="Arial" panose="020B0604020202020204" pitchFamily="34" charset="0"/>
                <a:cs typeface="Arial" panose="020B0604020202020204" pitchFamily="34" charset="0"/>
              </a:rPr>
              <a:t>with community</a:t>
            </a:r>
            <a:br>
              <a:rPr lang="en-US" sz="1500" b="1" dirty="0">
                <a:solidFill>
                  <a:srgbClr val="174F81"/>
                </a:solidFill>
                <a:latin typeface="Arial" panose="020B0604020202020204" pitchFamily="34" charset="0"/>
                <a:cs typeface="Arial" panose="020B0604020202020204" pitchFamily="34" charset="0"/>
              </a:rPr>
            </a:br>
            <a:r>
              <a:rPr lang="en-US" sz="1500" b="1" dirty="0">
                <a:solidFill>
                  <a:srgbClr val="174F81"/>
                </a:solidFill>
                <a:latin typeface="Arial" panose="020B0604020202020204" pitchFamily="34" charset="0"/>
                <a:cs typeface="Arial" panose="020B0604020202020204" pitchFamily="34" charset="0"/>
              </a:rPr>
              <a:t>and companies</a:t>
            </a:r>
          </a:p>
          <a:p>
            <a:pPr algn="ctr"/>
            <a:r>
              <a:rPr lang="en-US" sz="1500" dirty="0">
                <a:latin typeface="Arial" panose="020B0604020202020204" pitchFamily="34" charset="0"/>
                <a:cs typeface="Arial" panose="020B0604020202020204" pitchFamily="34" charset="0"/>
              </a:rPr>
              <a:t>Partners are involved</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in course design</a:t>
            </a:r>
          </a:p>
          <a:p>
            <a:pPr algn="ctr"/>
            <a:r>
              <a:rPr lang="fr-FR" sz="1500" dirty="0" err="1">
                <a:latin typeface="Arial" panose="020B0604020202020204" pitchFamily="34" charset="0"/>
                <a:cs typeface="Arial" panose="020B0604020202020204" pitchFamily="34" charset="0"/>
              </a:rPr>
              <a:t>Lecturers</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from</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partner</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enterprises</a:t>
            </a:r>
            <a:endParaRPr lang="fr-FR" sz="1500" dirty="0">
              <a:latin typeface="Arial" panose="020B0604020202020204" pitchFamily="34" charset="0"/>
              <a:cs typeface="Arial" panose="020B0604020202020204" pitchFamily="34" charset="0"/>
            </a:endParaRPr>
          </a:p>
          <a:p>
            <a:pPr algn="ctr"/>
            <a:r>
              <a:rPr lang="fr-FR" sz="1500" dirty="0" err="1">
                <a:latin typeface="Arial" panose="020B0604020202020204" pitchFamily="34" charset="0"/>
                <a:cs typeface="Arial" panose="020B0604020202020204" pitchFamily="34" charset="0"/>
              </a:rPr>
              <a:t>Compulsory</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Internships</a:t>
            </a:r>
            <a:br>
              <a:rPr lang="fr-FR" sz="1500" dirty="0">
                <a:latin typeface="Arial" panose="020B0604020202020204" pitchFamily="34" charset="0"/>
                <a:cs typeface="Arial" panose="020B0604020202020204" pitchFamily="34" charset="0"/>
              </a:rPr>
            </a:br>
            <a:r>
              <a:rPr lang="fr-FR" sz="1500" dirty="0">
                <a:latin typeface="Arial" panose="020B0604020202020204" pitchFamily="34" charset="0"/>
                <a:cs typeface="Arial" panose="020B0604020202020204" pitchFamily="34" charset="0"/>
              </a:rPr>
              <a:t>&amp; </a:t>
            </a:r>
            <a:r>
              <a:rPr lang="fr-FR" sz="1500" dirty="0" err="1">
                <a:latin typeface="Arial" panose="020B0604020202020204" pitchFamily="34" charset="0"/>
                <a:cs typeface="Arial" panose="020B0604020202020204" pitchFamily="34" charset="0"/>
              </a:rPr>
              <a:t>Traineeships</a:t>
            </a:r>
            <a:r>
              <a:rPr lang="fr-FR" sz="15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21814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SOME OF OUR KEYS PARTNERS</a:t>
            </a:r>
            <a:endParaRPr lang="fr-FR" sz="2500" dirty="0">
              <a:solidFill>
                <a:srgbClr val="174F81"/>
              </a:solidFill>
              <a:latin typeface="Arial Black" panose="020B0A04020102020204" pitchFamily="34" charset="0"/>
            </a:endParaRPr>
          </a:p>
        </p:txBody>
      </p:sp>
    </p:spTree>
    <p:extLst>
      <p:ext uri="{BB962C8B-B14F-4D97-AF65-F5344CB8AC3E}">
        <p14:creationId xmlns:p14="http://schemas.microsoft.com/office/powerpoint/2010/main" val="13665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5 REASONS TO STUDY AT UBS ?</a:t>
            </a:r>
            <a:endParaRPr lang="fr-FR" sz="2500" dirty="0">
              <a:solidFill>
                <a:srgbClr val="174F81"/>
              </a:solidFill>
              <a:latin typeface="Arial Black" panose="020B0A04020102020204" pitchFamily="34" charset="0"/>
            </a:endParaRPr>
          </a:p>
        </p:txBody>
      </p:sp>
      <p:sp>
        <p:nvSpPr>
          <p:cNvPr id="4" name="ZoneTexte 3"/>
          <p:cNvSpPr txBox="1"/>
          <p:nvPr/>
        </p:nvSpPr>
        <p:spPr>
          <a:xfrm>
            <a:off x="249382" y="995883"/>
            <a:ext cx="2193895" cy="5401479"/>
          </a:xfrm>
          <a:prstGeom prst="rect">
            <a:avLst/>
          </a:prstGeom>
          <a:noFill/>
        </p:spPr>
        <p:txBody>
          <a:bodyPr wrap="square" rtlCol="0">
            <a:spAutoFit/>
          </a:bodyPr>
          <a:lstStyle/>
          <a:p>
            <a:pPr algn="r">
              <a:tabLst>
                <a:tab pos="288000" algn="l"/>
              </a:tabLst>
            </a:pPr>
            <a:r>
              <a:rPr lang="fr-FR" sz="2000" dirty="0">
                <a:solidFill>
                  <a:srgbClr val="174F81"/>
                </a:solidFill>
                <a:latin typeface="Arial Black" panose="020B0A04020102020204" pitchFamily="34" charset="0"/>
              </a:rPr>
              <a:t>1</a:t>
            </a:r>
            <a:r>
              <a:rPr lang="fr-FR" sz="1600" b="1" dirty="0">
                <a:solidFill>
                  <a:srgbClr val="174F81"/>
                </a:solidFill>
                <a:latin typeface="Arial Black" panose="020B0A04020102020204" pitchFamily="34" charset="0"/>
              </a:rPr>
              <a:t> </a:t>
            </a:r>
          </a:p>
          <a:p>
            <a:pPr algn="r">
              <a:tabLst>
                <a:tab pos="288000" algn="l"/>
              </a:tabLst>
            </a:pPr>
            <a:r>
              <a:rPr lang="en-US" sz="1500" dirty="0">
                <a:latin typeface="Arial" panose="020B0604020202020204" pitchFamily="34" charset="0"/>
                <a:cs typeface="Arial" panose="020B0604020202020204" pitchFamily="34" charset="0"/>
              </a:rPr>
              <a:t>Train for qualifications and new jobs most needed in the future</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and most sought after by employers</a:t>
            </a:r>
          </a:p>
          <a:p>
            <a:pPr algn="r">
              <a:tabLst>
                <a:tab pos="288000" algn="l"/>
              </a:tabLst>
            </a:pPr>
            <a:endParaRPr lang="en-US" sz="1500" dirty="0">
              <a:latin typeface="Arial" panose="020B0604020202020204" pitchFamily="34" charset="0"/>
              <a:cs typeface="Arial" panose="020B0604020202020204" pitchFamily="34" charset="0"/>
            </a:endParaRPr>
          </a:p>
          <a:p>
            <a:pPr algn="r">
              <a:tabLst>
                <a:tab pos="288000" algn="l"/>
              </a:tabLst>
            </a:pPr>
            <a:endParaRPr lang="fr-FR" sz="2000" b="1" dirty="0">
              <a:solidFill>
                <a:srgbClr val="174F81"/>
              </a:solidFill>
              <a:latin typeface="Arial Black" panose="020B0A04020102020204" pitchFamily="34" charset="0"/>
            </a:endParaRPr>
          </a:p>
          <a:p>
            <a:pPr algn="r">
              <a:tabLst>
                <a:tab pos="288000" algn="l"/>
              </a:tabLst>
            </a:pPr>
            <a:endParaRPr lang="fr-FR" sz="2000" b="1" dirty="0">
              <a:solidFill>
                <a:srgbClr val="174F81"/>
              </a:solidFill>
              <a:latin typeface="Arial Black" panose="020B0A04020102020204" pitchFamily="34" charset="0"/>
            </a:endParaRPr>
          </a:p>
          <a:p>
            <a:pPr algn="r">
              <a:tabLst>
                <a:tab pos="288000" algn="l"/>
              </a:tabLst>
            </a:pPr>
            <a:r>
              <a:rPr lang="fr-FR" sz="2000" dirty="0">
                <a:solidFill>
                  <a:srgbClr val="174F81"/>
                </a:solidFill>
                <a:latin typeface="Arial Black" panose="020B0A04020102020204" pitchFamily="34" charset="0"/>
              </a:rPr>
              <a:t>3</a:t>
            </a:r>
            <a:r>
              <a:rPr lang="fr-FR" sz="1600" b="1" dirty="0">
                <a:solidFill>
                  <a:srgbClr val="174F81"/>
                </a:solidFill>
                <a:latin typeface="Arial Black" panose="020B0A04020102020204" pitchFamily="34" charset="0"/>
              </a:rPr>
              <a:t> </a:t>
            </a:r>
          </a:p>
          <a:p>
            <a:pPr algn="r">
              <a:tabLst>
                <a:tab pos="288000" algn="l"/>
              </a:tabLst>
            </a:pPr>
            <a:r>
              <a:rPr lang="en-US" sz="1500" dirty="0">
                <a:latin typeface="Arial" panose="020B0604020202020204" pitchFamily="34" charset="0"/>
                <a:cs typeface="Arial" panose="020B0604020202020204" pitchFamily="34" charset="0"/>
              </a:rPr>
              <a:t>Work in small groups with dedicated academic teams </a:t>
            </a:r>
          </a:p>
          <a:p>
            <a:pPr algn="r">
              <a:tabLst>
                <a:tab pos="288000" algn="l"/>
              </a:tabLst>
            </a:pPr>
            <a:endParaRPr lang="en-US" sz="1500" dirty="0">
              <a:latin typeface="Arial" panose="020B0604020202020204" pitchFamily="34" charset="0"/>
              <a:cs typeface="Arial" panose="020B0604020202020204" pitchFamily="34" charset="0"/>
            </a:endParaRPr>
          </a:p>
          <a:p>
            <a:pPr algn="r">
              <a:tabLst>
                <a:tab pos="288000" algn="l"/>
              </a:tabLst>
            </a:pPr>
            <a:endParaRPr lang="fr-FR" sz="2000" b="1" dirty="0">
              <a:solidFill>
                <a:srgbClr val="174F81"/>
              </a:solidFill>
              <a:latin typeface="Arial Black" panose="020B0A04020102020204" pitchFamily="34" charset="0"/>
            </a:endParaRPr>
          </a:p>
          <a:p>
            <a:pPr algn="r">
              <a:tabLst>
                <a:tab pos="288000" algn="l"/>
              </a:tabLst>
            </a:pP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algn="r">
              <a:tabLst>
                <a:tab pos="288000" algn="l"/>
              </a:tabLst>
            </a:pPr>
            <a:r>
              <a:rPr lang="fr-FR" sz="2000" dirty="0">
                <a:solidFill>
                  <a:srgbClr val="174F81"/>
                </a:solidFill>
                <a:latin typeface="Arial Black" panose="020B0A04020102020204" pitchFamily="34" charset="0"/>
              </a:rPr>
              <a:t>5</a:t>
            </a:r>
            <a:r>
              <a:rPr lang="fr-FR" sz="1600" b="1" dirty="0">
                <a:solidFill>
                  <a:srgbClr val="174F81"/>
                </a:solidFill>
                <a:latin typeface="Arial Black" panose="020B0A04020102020204" pitchFamily="34" charset="0"/>
              </a:rPr>
              <a:t> </a:t>
            </a:r>
          </a:p>
          <a:p>
            <a:pPr algn="r">
              <a:tabLst>
                <a:tab pos="288000" algn="l"/>
              </a:tabLst>
            </a:pPr>
            <a:r>
              <a:rPr lang="en-US" sz="1500" dirty="0">
                <a:latin typeface="Arial" panose="020B0604020202020204" pitchFamily="34" charset="0"/>
                <a:cs typeface="Arial" panose="020B0604020202020204" pitchFamily="34" charset="0"/>
              </a:rPr>
              <a:t>Flourish in an amazing natural and caring environment </a:t>
            </a:r>
          </a:p>
        </p:txBody>
      </p:sp>
      <p:sp>
        <p:nvSpPr>
          <p:cNvPr id="9" name="Ellipse 8"/>
          <p:cNvSpPr/>
          <p:nvPr/>
        </p:nvSpPr>
        <p:spPr>
          <a:xfrm>
            <a:off x="6156408" y="812939"/>
            <a:ext cx="5767368" cy="57673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3646" y="1122718"/>
            <a:ext cx="5152892" cy="5152892"/>
          </a:xfrm>
          <a:prstGeom prst="rect">
            <a:avLst/>
          </a:prstGeom>
        </p:spPr>
      </p:pic>
      <p:sp>
        <p:nvSpPr>
          <p:cNvPr id="7" name="ZoneTexte 6"/>
          <p:cNvSpPr txBox="1"/>
          <p:nvPr/>
        </p:nvSpPr>
        <p:spPr>
          <a:xfrm>
            <a:off x="2619507" y="878840"/>
            <a:ext cx="2193895" cy="4478149"/>
          </a:xfrm>
          <a:prstGeom prst="rect">
            <a:avLst/>
          </a:prstGeom>
          <a:noFill/>
        </p:spPr>
        <p:txBody>
          <a:bodyPr wrap="square" rtlCol="0">
            <a:spAutoFit/>
          </a:bodyPr>
          <a:lstStyle/>
          <a:p>
            <a:pPr>
              <a:tabLst>
                <a:tab pos="288000" algn="l"/>
              </a:tabLst>
            </a:pPr>
            <a:endParaRPr lang="fr-FR" sz="2000" b="1" dirty="0">
              <a:solidFill>
                <a:srgbClr val="174F81"/>
              </a:solidFill>
              <a:latin typeface="Arial Black" panose="020B0A04020102020204" pitchFamily="34" charset="0"/>
            </a:endParaRPr>
          </a:p>
          <a:p>
            <a:pPr>
              <a:tabLst>
                <a:tab pos="288000" algn="l"/>
              </a:tabLst>
            </a:pPr>
            <a:endParaRPr lang="fr-FR" sz="2000" b="1" dirty="0">
              <a:solidFill>
                <a:srgbClr val="174F81"/>
              </a:solidFill>
              <a:latin typeface="Arial Black" panose="020B0A04020102020204" pitchFamily="34" charset="0"/>
              <a:cs typeface="Arial" panose="020B0604020202020204" pitchFamily="34" charset="0"/>
            </a:endParaRPr>
          </a:p>
          <a:p>
            <a:pPr>
              <a:tabLst>
                <a:tab pos="288000" algn="l"/>
              </a:tabLst>
            </a:pPr>
            <a:endParaRPr lang="fr-FR" sz="2000" b="1" dirty="0">
              <a:solidFill>
                <a:srgbClr val="174F81"/>
              </a:solidFill>
              <a:latin typeface="Arial Black" panose="020B0A04020102020204" pitchFamily="34" charset="0"/>
              <a:cs typeface="Arial" panose="020B0604020202020204" pitchFamily="34" charset="0"/>
            </a:endParaRPr>
          </a:p>
          <a:p>
            <a:pPr>
              <a:tabLst>
                <a:tab pos="288000" algn="l"/>
              </a:tabLst>
            </a:pPr>
            <a:endParaRPr lang="fr-FR" sz="2000" b="1" dirty="0">
              <a:solidFill>
                <a:srgbClr val="174F81"/>
              </a:solidFill>
              <a:latin typeface="Arial Black" panose="020B0A04020102020204" pitchFamily="34" charset="0"/>
              <a:cs typeface="Arial" panose="020B0604020202020204" pitchFamily="34" charset="0"/>
            </a:endParaRPr>
          </a:p>
          <a:p>
            <a:pPr>
              <a:tabLst>
                <a:tab pos="288000" algn="l"/>
              </a:tabLst>
            </a:pPr>
            <a:endParaRPr lang="en-US" sz="1500" dirty="0">
              <a:latin typeface="Arial" panose="020B0604020202020204" pitchFamily="34" charset="0"/>
              <a:cs typeface="Arial" panose="020B0604020202020204" pitchFamily="34" charset="0"/>
            </a:endParaRPr>
          </a:p>
          <a:p>
            <a:pPr>
              <a:tabLst>
                <a:tab pos="288000" algn="l"/>
              </a:tabLst>
            </a:pPr>
            <a:r>
              <a:rPr lang="fr-FR" sz="2000" dirty="0">
                <a:solidFill>
                  <a:srgbClr val="174F81"/>
                </a:solidFill>
                <a:latin typeface="Arial Black" panose="020B0A04020102020204" pitchFamily="34" charset="0"/>
              </a:rPr>
              <a:t>2</a:t>
            </a:r>
            <a:r>
              <a:rPr lang="fr-FR" sz="1600" b="1" dirty="0">
                <a:solidFill>
                  <a:srgbClr val="174F81"/>
                </a:solidFill>
                <a:latin typeface="Arial Black" panose="020B0A04020102020204" pitchFamily="34" charset="0"/>
              </a:rPr>
              <a:t> </a:t>
            </a:r>
          </a:p>
          <a:p>
            <a:pPr>
              <a:tabLst>
                <a:tab pos="288000" algn="l"/>
              </a:tabLst>
            </a:pPr>
            <a:r>
              <a:rPr lang="en-US" sz="1500" dirty="0">
                <a:latin typeface="Arial" panose="020B0604020202020204" pitchFamily="34" charset="0"/>
                <a:cs typeface="Arial" panose="020B0604020202020204" pitchFamily="34" charset="0"/>
              </a:rPr>
              <a:t>96 % of our students are employed within 18 months</a:t>
            </a:r>
          </a:p>
          <a:p>
            <a:pPr>
              <a:tabLst>
                <a:tab pos="288000" algn="l"/>
              </a:tabLst>
            </a:pPr>
            <a:endParaRPr lang="fr-FR" sz="1500" dirty="0">
              <a:latin typeface="Arial" panose="020B0604020202020204" pitchFamily="34" charset="0"/>
              <a:cs typeface="Arial" panose="020B0604020202020204" pitchFamily="34" charset="0"/>
            </a:endParaRPr>
          </a:p>
          <a:p>
            <a:pPr>
              <a:tabLst>
                <a:tab pos="288000" algn="l"/>
              </a:tabLst>
            </a:pPr>
            <a:endParaRPr lang="fr-FR" sz="1500" dirty="0">
              <a:latin typeface="Arial" panose="020B0604020202020204" pitchFamily="34" charset="0"/>
              <a:cs typeface="Arial" panose="020B0604020202020204" pitchFamily="34" charset="0"/>
            </a:endParaRPr>
          </a:p>
          <a:p>
            <a:pPr>
              <a:tabLst>
                <a:tab pos="288000" algn="l"/>
              </a:tabLst>
            </a:pPr>
            <a:endParaRPr lang="fr-FR" sz="1500" dirty="0">
              <a:latin typeface="Arial" panose="020B0604020202020204" pitchFamily="34" charset="0"/>
              <a:cs typeface="Arial" panose="020B0604020202020204" pitchFamily="34" charset="0"/>
            </a:endParaRPr>
          </a:p>
          <a:p>
            <a:pPr>
              <a:tabLst>
                <a:tab pos="288000" algn="l"/>
              </a:tabLst>
            </a:pPr>
            <a:endParaRPr lang="en-US" sz="1500" dirty="0">
              <a:latin typeface="Arial" panose="020B0604020202020204" pitchFamily="34" charset="0"/>
              <a:cs typeface="Arial" panose="020B0604020202020204" pitchFamily="34" charset="0"/>
            </a:endParaRPr>
          </a:p>
          <a:p>
            <a:pPr>
              <a:tabLst>
                <a:tab pos="288000" algn="l"/>
              </a:tabLst>
            </a:pPr>
            <a:r>
              <a:rPr lang="fr-FR" sz="2000" dirty="0">
                <a:solidFill>
                  <a:srgbClr val="174F81"/>
                </a:solidFill>
                <a:latin typeface="Arial Black" panose="020B0A04020102020204" pitchFamily="34" charset="0"/>
              </a:rPr>
              <a:t>4</a:t>
            </a:r>
          </a:p>
          <a:p>
            <a:pPr>
              <a:tabLst>
                <a:tab pos="288000" algn="l"/>
              </a:tabLst>
            </a:pPr>
            <a:r>
              <a:rPr lang="en-US" sz="1500" dirty="0">
                <a:latin typeface="Arial" panose="020B0604020202020204" pitchFamily="34" charset="0"/>
                <a:cs typeface="Arial" panose="020B0604020202020204" pitchFamily="34" charset="0"/>
              </a:rPr>
              <a:t>Be involved in the latest most amazing R&amp;D activities</a:t>
            </a:r>
          </a:p>
        </p:txBody>
      </p:sp>
    </p:spTree>
    <p:extLst>
      <p:ext uri="{BB962C8B-B14F-4D97-AF65-F5344CB8AC3E}">
        <p14:creationId xmlns:p14="http://schemas.microsoft.com/office/powerpoint/2010/main" val="2277950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5280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ZoneTexte 3"/>
          <p:cNvSpPr txBox="1"/>
          <p:nvPr/>
        </p:nvSpPr>
        <p:spPr>
          <a:xfrm>
            <a:off x="249382" y="200893"/>
            <a:ext cx="9567616"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6 FACULTIES, INSTITUTES AND SCHOOLS</a:t>
            </a:r>
            <a:endParaRPr lang="fr-FR" sz="2500" dirty="0">
              <a:solidFill>
                <a:srgbClr val="174F81"/>
              </a:solidFill>
              <a:latin typeface="Arial Black" panose="020B0A04020102020204" pitchFamily="34" charset="0"/>
            </a:endParaRPr>
          </a:p>
        </p:txBody>
      </p:sp>
    </p:spTree>
    <p:extLst>
      <p:ext uri="{BB962C8B-B14F-4D97-AF65-F5344CB8AC3E}">
        <p14:creationId xmlns:p14="http://schemas.microsoft.com/office/powerpoint/2010/main" val="572983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9777756" cy="477054"/>
          </a:xfrm>
          <a:prstGeom prst="rect">
            <a:avLst/>
          </a:prstGeom>
          <a:noFill/>
        </p:spPr>
        <p:txBody>
          <a:bodyPr wrap="square" rtlCol="0">
            <a:spAutoFit/>
          </a:bodyPr>
          <a:lstStyle/>
          <a:p>
            <a:r>
              <a:rPr lang="fr-FR" sz="2500" b="1" dirty="0">
                <a:solidFill>
                  <a:srgbClr val="01A4AD"/>
                </a:solidFill>
                <a:latin typeface="Arial Black" panose="020B0A04020102020204" pitchFamily="34" charset="0"/>
              </a:rPr>
              <a:t>LANGUAGES - HUMANITIES AND SOCIAL SCIENCES</a:t>
            </a:r>
            <a:endParaRPr lang="fr-FR" sz="2500" dirty="0">
              <a:solidFill>
                <a:srgbClr val="01A4AD"/>
              </a:solidFill>
              <a:latin typeface="Arial Black" panose="020B0A04020102020204" pitchFamily="34" charset="0"/>
            </a:endParaRPr>
          </a:p>
        </p:txBody>
      </p:sp>
      <p:sp>
        <p:nvSpPr>
          <p:cNvPr id="8" name="ZoneTexte 7"/>
          <p:cNvSpPr txBox="1"/>
          <p:nvPr/>
        </p:nvSpPr>
        <p:spPr>
          <a:xfrm>
            <a:off x="5144869" y="1277325"/>
            <a:ext cx="7363692" cy="5243295"/>
          </a:xfrm>
          <a:prstGeom prst="rect">
            <a:avLst/>
          </a:prstGeom>
          <a:noFill/>
        </p:spPr>
        <p:txBody>
          <a:bodyPr wrap="square" rtlCol="0">
            <a:spAutoFit/>
          </a:bodyPr>
          <a:lstStyle/>
          <a:p>
            <a:pPr>
              <a:lnSpc>
                <a:spcPct val="150000"/>
              </a:lnSpc>
              <a:tabLst>
                <a:tab pos="288000" algn="l"/>
              </a:tabLst>
            </a:pPr>
            <a:r>
              <a:rPr lang="en-GB" sz="1500" b="1" dirty="0">
                <a:solidFill>
                  <a:schemeClr val="bg1"/>
                </a:solidFill>
                <a:latin typeface="Arial" panose="020B0604020202020204" pitchFamily="34" charset="0"/>
                <a:cs typeface="Arial" panose="020B0604020202020204" pitchFamily="34" charset="0"/>
              </a:rPr>
              <a:t>Bachelors </a:t>
            </a:r>
            <a:endParaRPr lang="en-GB" sz="1500" dirty="0">
              <a:solidFill>
                <a:schemeClr val="bg1"/>
              </a:solidFill>
              <a:latin typeface="Arial" panose="020B0604020202020204" pitchFamily="34" charset="0"/>
              <a:cs typeface="Arial" panose="020B0604020202020204" pitchFamily="34" charset="0"/>
            </a:endParaRP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History</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Languages: </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 Applied Business </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 Literature and Civilisations </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Import /Export Commercial Assistant (</a:t>
            </a:r>
            <a:r>
              <a:rPr lang="en-GB" sz="1500" dirty="0" err="1">
                <a:solidFill>
                  <a:schemeClr val="bg1"/>
                </a:solidFill>
                <a:latin typeface="Arial" panose="020B0604020202020204" pitchFamily="34" charset="0"/>
                <a:cs typeface="Arial" panose="020B0604020202020204" pitchFamily="34" charset="0"/>
              </a:rPr>
              <a:t>Voc</a:t>
            </a:r>
            <a:r>
              <a:rPr lang="en-GB" sz="1500" dirty="0">
                <a:solidFill>
                  <a:schemeClr val="bg1"/>
                </a:solidFill>
                <a:latin typeface="Arial" panose="020B0604020202020204" pitchFamily="34" charset="0"/>
                <a:cs typeface="Arial" panose="020B0604020202020204" pitchFamily="34" charset="0"/>
              </a:rPr>
              <a:t>)</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French literature</a:t>
            </a:r>
          </a:p>
          <a:p>
            <a:pPr>
              <a:lnSpc>
                <a:spcPct val="150000"/>
              </a:lnSpc>
              <a:tabLst>
                <a:tab pos="288000" algn="l"/>
              </a:tabLst>
            </a:pPr>
            <a:endParaRPr lang="en-GB" sz="1500" dirty="0">
              <a:solidFill>
                <a:schemeClr val="bg1"/>
              </a:solidFill>
              <a:latin typeface="Arial" panose="020B0604020202020204" pitchFamily="34" charset="0"/>
              <a:cs typeface="Arial" panose="020B0604020202020204" pitchFamily="34" charset="0"/>
            </a:endParaRPr>
          </a:p>
          <a:p>
            <a:pPr>
              <a:lnSpc>
                <a:spcPct val="150000"/>
              </a:lnSpc>
              <a:tabLst>
                <a:tab pos="288000" algn="l"/>
              </a:tabLst>
            </a:pPr>
            <a:r>
              <a:rPr lang="en-GB" sz="1500" b="1" dirty="0">
                <a:solidFill>
                  <a:schemeClr val="bg1"/>
                </a:solidFill>
                <a:latin typeface="Arial" panose="020B0604020202020204" pitchFamily="34" charset="0"/>
                <a:cs typeface="Arial" panose="020B0604020202020204" pitchFamily="34" charset="0"/>
              </a:rPr>
              <a:t>Masters </a:t>
            </a:r>
            <a:endParaRPr lang="en-GB" sz="1500" dirty="0">
              <a:solidFill>
                <a:schemeClr val="bg1"/>
              </a:solidFill>
              <a:latin typeface="Arial" panose="020B0604020202020204" pitchFamily="34" charset="0"/>
              <a:cs typeface="Arial" panose="020B0604020202020204" pitchFamily="34" charset="0"/>
            </a:endParaRP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History, Civilisation and Heritage</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Geography, Urban and Environmental planning</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Printing and Publishing Careers</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Masters in Regional or European Project Management</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International Development (</a:t>
            </a:r>
            <a:r>
              <a:rPr lang="en-GB" sz="1500" dirty="0" err="1">
                <a:solidFill>
                  <a:schemeClr val="bg1"/>
                </a:solidFill>
                <a:latin typeface="Arial" panose="020B0604020202020204" pitchFamily="34" charset="0"/>
                <a:cs typeface="Arial" panose="020B0604020202020204" pitchFamily="34" charset="0"/>
              </a:rPr>
              <a:t>Voc</a:t>
            </a:r>
            <a:r>
              <a:rPr lang="en-GB" sz="1500" dirty="0">
                <a:solidFill>
                  <a:schemeClr val="bg1"/>
                </a:solidFill>
                <a:latin typeface="Arial" panose="020B0604020202020204" pitchFamily="34" charset="0"/>
                <a:cs typeface="Arial" panose="020B0604020202020204" pitchFamily="34" charset="0"/>
              </a:rPr>
              <a:t>)</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Languages, Literature and Civilisations </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287" y="2880000"/>
            <a:ext cx="2880000" cy="2880000"/>
          </a:xfrm>
          <a:prstGeom prst="rect">
            <a:avLst/>
          </a:prstGeom>
        </p:spPr>
      </p:pic>
    </p:spTree>
    <p:extLst>
      <p:ext uri="{BB962C8B-B14F-4D97-AF65-F5344CB8AC3E}">
        <p14:creationId xmlns:p14="http://schemas.microsoft.com/office/powerpoint/2010/main" val="101338959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654</Words>
  <Application>Microsoft Office PowerPoint</Application>
  <PresentationFormat>Grand écran</PresentationFormat>
  <Paragraphs>224</Paragraphs>
  <Slides>22</Slides>
  <Notes>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22</vt:i4>
      </vt:variant>
    </vt:vector>
  </HeadingPairs>
  <TitlesOfParts>
    <vt:vector size="27" baseType="lpstr">
      <vt:lpstr>Arial</vt:lpstr>
      <vt:lpstr>Arial Black</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alan.souquet@univ-ubs.fr</dc:creator>
  <cp:lastModifiedBy>Sandra Vessier</cp:lastModifiedBy>
  <cp:revision>66</cp:revision>
  <dcterms:created xsi:type="dcterms:W3CDTF">2020-05-11T08:20:30Z</dcterms:created>
  <dcterms:modified xsi:type="dcterms:W3CDTF">2022-04-13T12:53:38Z</dcterms:modified>
</cp:coreProperties>
</file>