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2" r:id="rId2"/>
    <p:sldId id="323" r:id="rId3"/>
    <p:sldId id="324" r:id="rId4"/>
    <p:sldId id="32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4371C2"/>
    <a:srgbClr val="44546A"/>
    <a:srgbClr val="4472C4"/>
    <a:srgbClr val="FEBF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784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29E00-BC49-4683-97F3-68F7070C6B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4489-4816-45D8-99CD-BA578A12FC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40AC7-4EC1-4675-A14C-752C1B43E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3D09B3-536C-428A-9230-0D6687C9D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F91C0-9EBE-4F07-87F0-1283B2E6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70EE9-545F-4D43-AFA9-F1074534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68BF9-FBF6-43B6-ADE0-027A544C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0EEEB-EAEF-445D-8A6A-FA6AC540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D293DD-5244-49AB-B6F1-857EA6377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775A0-BA9A-459C-98FC-029FF498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B0BDD-8E1A-4C58-8290-5C549216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D5596-F5F6-4E64-A73A-EE67F1DF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4E0C41-D69D-4DE9-AC1E-09B2D94FB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9659B9-0536-4232-BA90-DBC22F2FB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3C4B8-BCDD-49CD-B570-53CD0A30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9308A-AED4-4A5E-8B53-144DB3ED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3E058-B227-4D8E-929A-7560F4D3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82EF5-6867-4BE7-BFCA-9793D469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AE6F1-5C78-45B2-AEDD-50E76A1A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F753C-C186-44FC-A415-A1147ABA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9EDE22-0B6C-4639-B726-45745817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8A414-0BAB-42E8-A2BC-30F5950E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D858B-6360-4509-822A-E2CEF83E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52EC03-AFF4-435A-BAEF-59A9322D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F9E3F4-1389-45F4-A4FB-8B8C44F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BDFB13-6741-4756-AB4E-141D30B2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EF926-AD40-4486-BE9A-AB5AD9E9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14F19-64E2-49A6-99CC-C145993A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08789C-A300-4BDE-98B3-365986256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429D95-1F93-4BEE-8107-9FE1DF7F7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E60369-C5AD-467A-9C51-4514B8F9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42C442-9F1B-497A-9BB1-4C9AC39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80A912-6734-4DB6-B921-0AF4D07A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E2D2E-A2F8-4F6D-969F-63CBD004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0A736C-CACB-467D-AEC9-BA42A2B6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9A5410-559D-4D2B-B989-173BA4ED6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8B271C-5BA4-4EB0-9917-AC8FAD5B7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A616BA-26E3-4436-9CB3-76ADB8FE4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9E7249-5216-4BAB-84BB-6ACBB023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6C17A5-115D-4860-84E6-1149B502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185A87-1538-4517-BE66-9E7DD2F8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91064-4D69-4326-9E23-7073AD82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3F46FE-1AD1-4EC3-A5AC-B988F7E6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BB840B-DBD6-472B-8073-2B9F1F05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5C4A51-E980-4FDC-92C7-8E1BA32B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9E5247-D28C-4727-8ABC-E6033C77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45FDBF-E43F-4057-B7FA-3E89C845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D1C5D2-CE53-41AC-8EB0-44BCDE4B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A356E-EB12-4BF3-A74C-AF7AD80C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8FBC7B-E4FD-4013-B095-4032B0BD0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036C68-5D94-4977-93B7-A623852FC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6B89A-C9FD-49F1-8271-C179F6FA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B168EA-C2CB-4F97-ABD6-263AADE3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03AB0-29FE-453E-9F0A-65858BDF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471D-924C-41BC-8EB8-08367051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7D9D0A-3B7E-4144-9F5B-FF8D73450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32871-271F-4523-A40D-DBB8045E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B42173-57A0-4946-A282-25FE3F9B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031B15-049B-401E-8F95-0E457F38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3585F-F0D4-4E83-8F16-4B09F713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7CDB4C-B4A7-4D0A-9389-8B90FB25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9AB5AA-784C-40DD-8EE5-87625128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4E0CA-D0DC-44E9-825C-599CAC471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DC1DE-8A23-4D5D-BE4F-F51C00CA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AA704-123C-45A4-BCD7-A6B18147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LORIENT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</a:t>
            </a:r>
            <a:endParaRPr lang="en-US" sz="1400" dirty="0"/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E34D34B7-575A-48C5-ACE3-F9EB95377045}"/>
              </a:ext>
            </a:extLst>
          </p:cNvPr>
          <p:cNvSpPr/>
          <p:nvPr/>
        </p:nvSpPr>
        <p:spPr>
          <a:xfrm>
            <a:off x="319897" y="1760560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69" y="1760560"/>
            <a:ext cx="5424131" cy="1660192"/>
            <a:chOff x="2116222" y="1909989"/>
            <a:chExt cx="7232178" cy="2213589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969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LC-</a:t>
              </a:r>
              <a:r>
                <a:rPr lang="en-US" sz="1200" b="1" cap="all" dirty="0" err="1">
                  <a:solidFill>
                    <a:schemeClr val="tx1">
                      <a:lumMod val="50000"/>
                    </a:schemeClr>
                  </a:solidFill>
                </a:rPr>
                <a:t>Qtof</a:t>
              </a:r>
              <a:endParaRPr lang="en-US" sz="1200" b="1" cap="all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Dosage des Homosérines lactones HSL</a:t>
              </a:r>
            </a:p>
            <a:p>
              <a:r>
                <a:rPr lang="en-US" sz="1100" noProof="1"/>
                <a:t>Dosage des Rhamnolipides</a:t>
              </a:r>
            </a:p>
            <a:p>
              <a:r>
                <a:rPr lang="en-US" sz="1100" noProof="1"/>
                <a:t>Dosage des Pseudomonas Quinones Signal </a:t>
              </a:r>
            </a:p>
            <a:p>
              <a:r>
                <a:rPr lang="en-US" sz="1100" noProof="1"/>
                <a:t>Profilage et identification de Mycosporine-like Amino Acids MAA </a:t>
              </a:r>
            </a:p>
            <a:p>
              <a:r>
                <a:rPr lang="en-US" sz="1100" noProof="1"/>
                <a:t>Dosage de molécules organiques (medetomidine) (exemple)</a:t>
              </a:r>
            </a:p>
            <a:p>
              <a:r>
                <a:rPr lang="fr-FR" sz="1100" u="sng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u="sng" dirty="0">
                  <a:solidFill>
                    <a:srgbClr val="000000"/>
                  </a:solidFill>
                  <a:cs typeface="Arial" panose="020B0604020202020204" pitchFamily="34" charset="0"/>
                </a:rPr>
                <a:t>Chromatographie : 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Ultimate 3000 -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DIONEX</a:t>
              </a:r>
            </a:p>
            <a:p>
              <a:r>
                <a:rPr lang="fr-FR" sz="1100" u="sng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u="sng" dirty="0">
                  <a:solidFill>
                    <a:srgbClr val="000000"/>
                  </a:solidFill>
                  <a:cs typeface="Arial" panose="020B0604020202020204" pitchFamily="34" charset="0"/>
                </a:rPr>
                <a:t>Spectrométrie de masse : </a:t>
              </a:r>
              <a:r>
                <a:rPr lang="fr-FR" sz="11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micrOTOF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-Q-II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BRUKER</a:t>
              </a:r>
              <a:endParaRPr lang="en-US" sz="1100" dirty="0">
                <a:cs typeface="Arial" panose="020B0604020202020204" pitchFamily="34" charset="0"/>
              </a:endParaRPr>
            </a:p>
            <a:p>
              <a:endParaRPr lang="en-US" sz="1100" noProof="1"/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-92928" y="1261221"/>
            <a:ext cx="371666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cap="all" noProof="1">
                <a:solidFill>
                  <a:schemeClr val="accent2"/>
                </a:solidFill>
              </a:rPr>
              <a:t>Plateforme analytique</a:t>
            </a:r>
          </a:p>
        </p:txBody>
      </p:sp>
      <p:pic>
        <p:nvPicPr>
          <p:cNvPr id="23" name="Image 22" descr="Une image contenant texte, intérieur, microscope, bureau&#10;&#10;Description générée automatiquement">
            <a:extLst>
              <a:ext uri="{FF2B5EF4-FFF2-40B4-BE49-F238E27FC236}">
                <a16:creationId xmlns:a16="http://schemas.microsoft.com/office/drawing/2014/main" id="{CB76CA79-6B59-4DE5-A714-D13DA498F7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r="7860" b="24280"/>
          <a:stretch/>
        </p:blipFill>
        <p:spPr>
          <a:xfrm>
            <a:off x="1011462" y="3333735"/>
            <a:ext cx="3681590" cy="341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056EBB-AC16-4363-B889-E624C0211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32" y="0"/>
            <a:ext cx="1498568" cy="1060308"/>
          </a:xfrm>
          <a:prstGeom prst="rect">
            <a:avLst/>
          </a:prstGeom>
        </p:spPr>
      </p:pic>
      <p:sp>
        <p:nvSpPr>
          <p:cNvPr id="32" name="Freeform 44">
            <a:extLst>
              <a:ext uri="{FF2B5EF4-FFF2-40B4-BE49-F238E27FC236}">
                <a16:creationId xmlns:a16="http://schemas.microsoft.com/office/drawing/2014/main" id="{265A7871-6382-4841-A3B5-4F54C3AB83F1}"/>
              </a:ext>
            </a:extLst>
          </p:cNvPr>
          <p:cNvSpPr/>
          <p:nvPr/>
        </p:nvSpPr>
        <p:spPr>
          <a:xfrm>
            <a:off x="5979465" y="1754283"/>
            <a:ext cx="859971" cy="859971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3" name="Group 58">
            <a:extLst>
              <a:ext uri="{FF2B5EF4-FFF2-40B4-BE49-F238E27FC236}">
                <a16:creationId xmlns:a16="http://schemas.microsoft.com/office/drawing/2014/main" id="{5D00CDF4-6D91-49D7-9E51-5756201F0C3B}"/>
              </a:ext>
            </a:extLst>
          </p:cNvPr>
          <p:cNvGrpSpPr/>
          <p:nvPr/>
        </p:nvGrpSpPr>
        <p:grpSpPr>
          <a:xfrm>
            <a:off x="6839436" y="1775033"/>
            <a:ext cx="4069463" cy="644528"/>
            <a:chOff x="2116222" y="1909989"/>
            <a:chExt cx="4168245" cy="859372"/>
          </a:xfrm>
        </p:grpSpPr>
        <p:sp>
          <p:nvSpPr>
            <p:cNvPr id="34" name="TextBox 59">
              <a:extLst>
                <a:ext uri="{FF2B5EF4-FFF2-40B4-BE49-F238E27FC236}">
                  <a16:creationId xmlns:a16="http://schemas.microsoft.com/office/drawing/2014/main" id="{300871D2-F2A3-43C0-98AC-9788D8730FF2}"/>
                </a:ext>
              </a:extLst>
            </p:cNvPr>
            <p:cNvSpPr txBox="1"/>
            <p:nvPr/>
          </p:nvSpPr>
          <p:spPr>
            <a:xfrm>
              <a:off x="2116222" y="1909989"/>
              <a:ext cx="101831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Karl fisher</a:t>
              </a:r>
            </a:p>
          </p:txBody>
        </p:sp>
        <p:sp>
          <p:nvSpPr>
            <p:cNvPr id="35" name="TextBox 93">
              <a:extLst>
                <a:ext uri="{FF2B5EF4-FFF2-40B4-BE49-F238E27FC236}">
                  <a16:creationId xmlns:a16="http://schemas.microsoft.com/office/drawing/2014/main" id="{08C395E1-132E-42B5-8DEB-50BEC5C212B2}"/>
                </a:ext>
              </a:extLst>
            </p:cNvPr>
            <p:cNvSpPr txBox="1"/>
            <p:nvPr/>
          </p:nvSpPr>
          <p:spPr>
            <a:xfrm>
              <a:off x="2116222" y="2194844"/>
              <a:ext cx="4168245" cy="57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Détermination de la teneur en eau</a:t>
              </a:r>
              <a:endParaRPr lang="en-US" sz="1100" noProof="1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860 KF Thermoprep</a:t>
              </a:r>
              <a:r>
                <a:rPr lang="en-US" sz="1100" dirty="0">
                  <a:cs typeface="Arial" panose="020B0604020202020204" pitchFamily="34" charset="0"/>
                </a:rPr>
                <a:t>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METROHM</a:t>
              </a:r>
              <a:endParaRPr lang="en-US" sz="11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36" name="Image 35" descr="Une image contenant intérieur, évier, appareil, encombré&#10;&#10;Description générée automatiquement">
            <a:extLst>
              <a:ext uri="{FF2B5EF4-FFF2-40B4-BE49-F238E27FC236}">
                <a16:creationId xmlns:a16="http://schemas.microsoft.com/office/drawing/2014/main" id="{51767AD5-19C3-4055-85FD-580975256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14154" b="30126"/>
          <a:stretch/>
        </p:blipFill>
        <p:spPr>
          <a:xfrm>
            <a:off x="6604000" y="2926362"/>
            <a:ext cx="3039350" cy="374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50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</a:t>
            </a:r>
            <a:r>
              <a:rPr lang="fr-FR" b="1" dirty="0">
                <a:solidFill>
                  <a:srgbClr val="000000"/>
                </a:solidFill>
                <a:latin typeface="Arial Narrow" panose="020B0606020202030204" pitchFamily="34" charset="0"/>
              </a:rPr>
              <a:t>LORIENT</a:t>
            </a:r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</a:t>
            </a:r>
            <a:endParaRPr lang="en-US" sz="1400" dirty="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69" y="1760560"/>
            <a:ext cx="3442725" cy="644529"/>
            <a:chOff x="2116222" y="1909989"/>
            <a:chExt cx="7232178" cy="859372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1115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HPSEC - RI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Détermination de la taille des polymères</a:t>
              </a:r>
            </a:p>
            <a:p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1260 Infinity II</a:t>
              </a:r>
              <a:r>
                <a:rPr lang="en-US" sz="1100" noProof="1"/>
                <a:t>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AGILENT TECHNOLOGIES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endParaRPr lang="en-US" sz="1100" noProof="1"/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-92928" y="1261221"/>
            <a:ext cx="371666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cap="all" noProof="1">
                <a:solidFill>
                  <a:schemeClr val="accent2"/>
                </a:solidFill>
              </a:rPr>
              <a:t>Plateforme analytique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056EBB-AC16-4363-B889-E624C021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32" y="0"/>
            <a:ext cx="1498568" cy="1060308"/>
          </a:xfrm>
          <a:prstGeom prst="rect">
            <a:avLst/>
          </a:prstGeom>
        </p:spPr>
      </p:pic>
      <p:sp>
        <p:nvSpPr>
          <p:cNvPr id="17" name="Freeform 45">
            <a:extLst>
              <a:ext uri="{FF2B5EF4-FFF2-40B4-BE49-F238E27FC236}">
                <a16:creationId xmlns:a16="http://schemas.microsoft.com/office/drawing/2014/main" id="{3F630B9A-F0F9-4FE4-AF0C-3A4503D5604D}"/>
              </a:ext>
            </a:extLst>
          </p:cNvPr>
          <p:cNvSpPr/>
          <p:nvPr/>
        </p:nvSpPr>
        <p:spPr>
          <a:xfrm>
            <a:off x="235694" y="1762223"/>
            <a:ext cx="859971" cy="859971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Image 20" descr="Une image contenant texte, intérieur, blanc, compteur&#10;&#10;Description générée automatiquement">
            <a:extLst>
              <a:ext uri="{FF2B5EF4-FFF2-40B4-BE49-F238E27FC236}">
                <a16:creationId xmlns:a16="http://schemas.microsoft.com/office/drawing/2014/main" id="{271A4CB9-420D-469A-B629-0F20593EB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7083" r="10933" b="22305"/>
          <a:stretch/>
        </p:blipFill>
        <p:spPr>
          <a:xfrm>
            <a:off x="521245" y="2833659"/>
            <a:ext cx="2990141" cy="334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94">
            <a:extLst>
              <a:ext uri="{FF2B5EF4-FFF2-40B4-BE49-F238E27FC236}">
                <a16:creationId xmlns:a16="http://schemas.microsoft.com/office/drawing/2014/main" id="{C9AFC51D-F9D6-417D-A80D-79C0E886091B}"/>
              </a:ext>
            </a:extLst>
          </p:cNvPr>
          <p:cNvGrpSpPr/>
          <p:nvPr/>
        </p:nvGrpSpPr>
        <p:grpSpPr>
          <a:xfrm>
            <a:off x="5718002" y="1715294"/>
            <a:ext cx="5424131" cy="813806"/>
            <a:chOff x="2116222" y="1909989"/>
            <a:chExt cx="7232178" cy="1085075"/>
          </a:xfrm>
        </p:grpSpPr>
        <p:sp>
          <p:nvSpPr>
            <p:cNvPr id="25" name="TextBox 95">
              <a:extLst>
                <a:ext uri="{FF2B5EF4-FFF2-40B4-BE49-F238E27FC236}">
                  <a16:creationId xmlns:a16="http://schemas.microsoft.com/office/drawing/2014/main" id="{2A2CFD79-9E03-438E-B87C-603E0AFE11DA}"/>
                </a:ext>
              </a:extLst>
            </p:cNvPr>
            <p:cNvSpPr txBox="1"/>
            <p:nvPr/>
          </p:nvSpPr>
          <p:spPr>
            <a:xfrm>
              <a:off x="2116222" y="1909989"/>
              <a:ext cx="138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Infrarouge</a:t>
              </a:r>
            </a:p>
          </p:txBody>
        </p:sp>
        <p:sp>
          <p:nvSpPr>
            <p:cNvPr id="26" name="TextBox 96">
              <a:extLst>
                <a:ext uri="{FF2B5EF4-FFF2-40B4-BE49-F238E27FC236}">
                  <a16:creationId xmlns:a16="http://schemas.microsoft.com/office/drawing/2014/main" id="{7ADD6068-5B50-414B-9907-343EA7F67637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Identification de groupements fonctionels des produits de synthèse</a:t>
              </a:r>
            </a:p>
            <a:p>
              <a:pPr algn="just"/>
              <a:r>
                <a:rPr lang="en-US" sz="1100" noProof="1"/>
                <a:t>Identification et classification de souches bactériennes</a:t>
              </a:r>
            </a:p>
            <a:p>
              <a:pPr algn="just"/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Tensor 27 avec module HTS-XT -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BRUKER</a:t>
              </a:r>
              <a:endParaRPr lang="en-US" sz="1100" dirty="0">
                <a:cs typeface="Arial" panose="020B0604020202020204" pitchFamily="34" charset="0"/>
              </a:endParaRPr>
            </a:p>
          </p:txBody>
        </p:sp>
      </p:grpSp>
      <p:sp>
        <p:nvSpPr>
          <p:cNvPr id="27" name="Freeform 46">
            <a:extLst>
              <a:ext uri="{FF2B5EF4-FFF2-40B4-BE49-F238E27FC236}">
                <a16:creationId xmlns:a16="http://schemas.microsoft.com/office/drawing/2014/main" id="{232086DF-CBB6-490E-9E4B-4B2E73BDF087}"/>
              </a:ext>
            </a:extLst>
          </p:cNvPr>
          <p:cNvSpPr/>
          <p:nvPr/>
        </p:nvSpPr>
        <p:spPr>
          <a:xfrm>
            <a:off x="4833892" y="1715295"/>
            <a:ext cx="672812" cy="859971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Image 27" descr="Une image contenant texte, table, guichet&#10;&#10;Description générée automatiquement">
            <a:extLst>
              <a:ext uri="{FF2B5EF4-FFF2-40B4-BE49-F238E27FC236}">
                <a16:creationId xmlns:a16="http://schemas.microsoft.com/office/drawing/2014/main" id="{F4DBAD9D-E58A-42EB-BC43-2034E0591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23564" r="8889" b="23849"/>
          <a:stretch/>
        </p:blipFill>
        <p:spPr>
          <a:xfrm>
            <a:off x="4833892" y="2833659"/>
            <a:ext cx="6321778" cy="297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0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LORIENT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</a:t>
            </a:r>
            <a:endParaRPr lang="en-US" sz="1400" dirty="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70" y="1760560"/>
            <a:ext cx="3510458" cy="644529"/>
            <a:chOff x="2116222" y="1909989"/>
            <a:chExt cx="7232178" cy="859372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722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RMN 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Caractériastion structurale de produits de synthèse </a:t>
              </a:r>
            </a:p>
            <a:p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Spinsolve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 60 MHz </a:t>
              </a:r>
              <a:r>
                <a:rPr lang="fr-FR" sz="1100" baseline="300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H et </a:t>
              </a:r>
              <a:r>
                <a:rPr lang="fr-FR" sz="1100" baseline="30000" dirty="0">
                  <a:solidFill>
                    <a:srgbClr val="000000"/>
                  </a:solidFill>
                  <a:cs typeface="Arial" panose="020B0604020202020204" pitchFamily="34" charset="0"/>
                </a:rPr>
                <a:t>13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C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MAGRITEK 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endParaRPr lang="en-US" sz="1100" dirty="0">
                <a:cs typeface="Arial" panose="020B0604020202020204" pitchFamily="34" charset="0"/>
              </a:endParaRPr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-92928" y="1261221"/>
            <a:ext cx="371666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cap="all" noProof="1">
                <a:solidFill>
                  <a:schemeClr val="accent2"/>
                </a:solidFill>
              </a:rPr>
              <a:t>Plateforme analytique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056EBB-AC16-4363-B889-E624C021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32" y="0"/>
            <a:ext cx="1498568" cy="1060308"/>
          </a:xfrm>
          <a:prstGeom prst="rect">
            <a:avLst/>
          </a:prstGeom>
        </p:spPr>
      </p:pic>
      <p:grpSp>
        <p:nvGrpSpPr>
          <p:cNvPr id="24" name="Group 94">
            <a:extLst>
              <a:ext uri="{FF2B5EF4-FFF2-40B4-BE49-F238E27FC236}">
                <a16:creationId xmlns:a16="http://schemas.microsoft.com/office/drawing/2014/main" id="{C9AFC51D-F9D6-417D-A80D-79C0E886091B}"/>
              </a:ext>
            </a:extLst>
          </p:cNvPr>
          <p:cNvGrpSpPr/>
          <p:nvPr/>
        </p:nvGrpSpPr>
        <p:grpSpPr>
          <a:xfrm>
            <a:off x="5718002" y="1715294"/>
            <a:ext cx="5424131" cy="644529"/>
            <a:chOff x="2116222" y="1909989"/>
            <a:chExt cx="7232178" cy="859372"/>
          </a:xfrm>
        </p:grpSpPr>
        <p:sp>
          <p:nvSpPr>
            <p:cNvPr id="25" name="TextBox 95">
              <a:extLst>
                <a:ext uri="{FF2B5EF4-FFF2-40B4-BE49-F238E27FC236}">
                  <a16:creationId xmlns:a16="http://schemas.microsoft.com/office/drawing/2014/main" id="{2A2CFD79-9E03-438E-B87C-603E0AFE11DA}"/>
                </a:ext>
              </a:extLst>
            </p:cNvPr>
            <p:cNvSpPr txBox="1"/>
            <p:nvPr/>
          </p:nvSpPr>
          <p:spPr>
            <a:xfrm>
              <a:off x="2116222" y="1909989"/>
              <a:ext cx="144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 err="1">
                  <a:solidFill>
                    <a:schemeClr val="tx1">
                      <a:lumMod val="50000"/>
                    </a:schemeClr>
                  </a:solidFill>
                </a:rPr>
                <a:t>GIONOMètre</a:t>
              </a:r>
              <a:endParaRPr lang="en-US" sz="1200" b="1" cap="all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6" name="TextBox 96">
              <a:extLst>
                <a:ext uri="{FF2B5EF4-FFF2-40B4-BE49-F238E27FC236}">
                  <a16:creationId xmlns:a16="http://schemas.microsoft.com/office/drawing/2014/main" id="{7ADD6068-5B50-414B-9907-343EA7F67637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Etude de surface et mesure d’angle de contact </a:t>
              </a:r>
            </a:p>
            <a:p>
              <a:pPr algn="just"/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Digidrop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GBX</a:t>
              </a:r>
              <a:endParaRPr lang="en-US" sz="11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Freeform 47">
            <a:extLst>
              <a:ext uri="{FF2B5EF4-FFF2-40B4-BE49-F238E27FC236}">
                <a16:creationId xmlns:a16="http://schemas.microsoft.com/office/drawing/2014/main" id="{34F9EAC7-27AD-4C50-B452-3F0B83B9B9D7}"/>
              </a:ext>
            </a:extLst>
          </p:cNvPr>
          <p:cNvSpPr/>
          <p:nvPr/>
        </p:nvSpPr>
        <p:spPr>
          <a:xfrm>
            <a:off x="202179" y="1715294"/>
            <a:ext cx="859971" cy="859971"/>
          </a:xfrm>
          <a:custGeom>
            <a:avLst/>
            <a:gdLst>
              <a:gd name="connsiteX0" fmla="*/ 802944 w 1146628"/>
              <a:gd name="connsiteY0" fmla="*/ 238903 h 1146628"/>
              <a:gd name="connsiteX1" fmla="*/ 1146628 w 1146628"/>
              <a:gd name="connsiteY1" fmla="*/ 238903 h 1146628"/>
              <a:gd name="connsiteX2" fmla="*/ 1146628 w 1146628"/>
              <a:gd name="connsiteY2" fmla="*/ 455520 h 1146628"/>
              <a:gd name="connsiteX3" fmla="*/ 1109900 w 1146628"/>
              <a:gd name="connsiteY3" fmla="*/ 426778 h 1146628"/>
              <a:gd name="connsiteX4" fmla="*/ 926853 w 1146628"/>
              <a:gd name="connsiteY4" fmla="*/ 379708 h 1146628"/>
              <a:gd name="connsiteX5" fmla="*/ 877772 w 1146628"/>
              <a:gd name="connsiteY5" fmla="*/ 380915 h 1146628"/>
              <a:gd name="connsiteX6" fmla="*/ 788461 w 1146628"/>
              <a:gd name="connsiteY6" fmla="*/ 394191 h 1146628"/>
              <a:gd name="connsiteX7" fmla="*/ 0 w 1146628"/>
              <a:gd name="connsiteY7" fmla="*/ 0 h 1146628"/>
              <a:gd name="connsiteX8" fmla="*/ 530759 w 1146628"/>
              <a:gd name="connsiteY8" fmla="*/ 0 h 1146628"/>
              <a:gd name="connsiteX9" fmla="*/ 488345 w 1146628"/>
              <a:gd name="connsiteY9" fmla="*/ 595342 h 1146628"/>
              <a:gd name="connsiteX10" fmla="*/ 605012 w 1146628"/>
              <a:gd name="connsiteY10" fmla="*/ 653273 h 1146628"/>
              <a:gd name="connsiteX11" fmla="*/ 766737 w 1146628"/>
              <a:gd name="connsiteY11" fmla="*/ 625112 h 1146628"/>
              <a:gd name="connsiteX12" fmla="*/ 913175 w 1146628"/>
              <a:gd name="connsiteY12" fmla="*/ 662928 h 1146628"/>
              <a:gd name="connsiteX13" fmla="*/ 961451 w 1146628"/>
              <a:gd name="connsiteY13" fmla="*/ 768331 h 1146628"/>
              <a:gd name="connsiteX14" fmla="*/ 913979 w 1146628"/>
              <a:gd name="connsiteY14" fmla="*/ 878964 h 1146628"/>
              <a:gd name="connsiteX15" fmla="*/ 778002 w 1146628"/>
              <a:gd name="connsiteY15" fmla="*/ 916378 h 1146628"/>
              <a:gd name="connsiteX16" fmla="*/ 626334 w 1146628"/>
              <a:gd name="connsiteY16" fmla="*/ 895458 h 1146628"/>
              <a:gd name="connsiteX17" fmla="*/ 468230 w 1146628"/>
              <a:gd name="connsiteY17" fmla="*/ 842355 h 1146628"/>
              <a:gd name="connsiteX18" fmla="*/ 468230 w 1146628"/>
              <a:gd name="connsiteY18" fmla="*/ 1103046 h 1146628"/>
              <a:gd name="connsiteX19" fmla="*/ 538130 w 1146628"/>
              <a:gd name="connsiteY19" fmla="*/ 1130855 h 1146628"/>
              <a:gd name="connsiteX20" fmla="*/ 601144 w 1146628"/>
              <a:gd name="connsiteY20" fmla="*/ 1146628 h 1146628"/>
              <a:gd name="connsiteX21" fmla="*/ 0 w 1146628"/>
              <a:gd name="connsiteY21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6628" h="1146628">
                <a:moveTo>
                  <a:pt x="802944" y="238903"/>
                </a:moveTo>
                <a:lnTo>
                  <a:pt x="1146628" y="238903"/>
                </a:lnTo>
                <a:lnTo>
                  <a:pt x="1146628" y="455520"/>
                </a:lnTo>
                <a:lnTo>
                  <a:pt x="1109900" y="426778"/>
                </a:lnTo>
                <a:cubicBezTo>
                  <a:pt x="1055455" y="395398"/>
                  <a:pt x="994440" y="379708"/>
                  <a:pt x="926853" y="379708"/>
                </a:cubicBezTo>
                <a:cubicBezTo>
                  <a:pt x="911834" y="379708"/>
                  <a:pt x="895473" y="380111"/>
                  <a:pt x="877772" y="380915"/>
                </a:cubicBezTo>
                <a:cubicBezTo>
                  <a:pt x="860071" y="381720"/>
                  <a:pt x="830301" y="386145"/>
                  <a:pt x="788461" y="394191"/>
                </a:cubicBezTo>
                <a:close/>
                <a:moveTo>
                  <a:pt x="0" y="0"/>
                </a:moveTo>
                <a:lnTo>
                  <a:pt x="530759" y="0"/>
                </a:lnTo>
                <a:lnTo>
                  <a:pt x="488345" y="595342"/>
                </a:lnTo>
                <a:lnTo>
                  <a:pt x="605012" y="653273"/>
                </a:lnTo>
                <a:cubicBezTo>
                  <a:pt x="662944" y="634499"/>
                  <a:pt x="716852" y="625112"/>
                  <a:pt x="766737" y="625112"/>
                </a:cubicBezTo>
                <a:cubicBezTo>
                  <a:pt x="832178" y="625112"/>
                  <a:pt x="880991" y="637717"/>
                  <a:pt x="913175" y="662928"/>
                </a:cubicBezTo>
                <a:cubicBezTo>
                  <a:pt x="945359" y="688139"/>
                  <a:pt x="961451" y="723274"/>
                  <a:pt x="961451" y="768331"/>
                </a:cubicBezTo>
                <a:cubicBezTo>
                  <a:pt x="961451" y="817144"/>
                  <a:pt x="945627" y="854021"/>
                  <a:pt x="913979" y="878964"/>
                </a:cubicBezTo>
                <a:cubicBezTo>
                  <a:pt x="882332" y="903907"/>
                  <a:pt x="837006" y="916378"/>
                  <a:pt x="778002" y="916378"/>
                </a:cubicBezTo>
                <a:cubicBezTo>
                  <a:pt x="735626" y="916378"/>
                  <a:pt x="685070" y="909405"/>
                  <a:pt x="626334" y="895458"/>
                </a:cubicBezTo>
                <a:cubicBezTo>
                  <a:pt x="567598" y="881512"/>
                  <a:pt x="514897" y="863811"/>
                  <a:pt x="468230" y="842355"/>
                </a:cubicBezTo>
                <a:lnTo>
                  <a:pt x="468230" y="1103046"/>
                </a:lnTo>
                <a:cubicBezTo>
                  <a:pt x="489954" y="1113640"/>
                  <a:pt x="513254" y="1122909"/>
                  <a:pt x="538130" y="1130855"/>
                </a:cubicBezTo>
                <a:lnTo>
                  <a:pt x="601144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Image 19" descr="Une image contenant texte, intérieur, appareil de cuisine, encombré&#10;&#10;Description générée automatiquement">
            <a:extLst>
              <a:ext uri="{FF2B5EF4-FFF2-40B4-BE49-F238E27FC236}">
                <a16:creationId xmlns:a16="http://schemas.microsoft.com/office/drawing/2014/main" id="{D239F819-1104-4B4C-8E47-1251F013C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25678" r="20826" b="25597"/>
          <a:stretch/>
        </p:blipFill>
        <p:spPr>
          <a:xfrm>
            <a:off x="1062150" y="2888136"/>
            <a:ext cx="2663294" cy="334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Freeform 48">
            <a:extLst>
              <a:ext uri="{FF2B5EF4-FFF2-40B4-BE49-F238E27FC236}">
                <a16:creationId xmlns:a16="http://schemas.microsoft.com/office/drawing/2014/main" id="{A4DF9466-CFB3-4B05-B5A8-FD81DA5D70A5}"/>
              </a:ext>
            </a:extLst>
          </p:cNvPr>
          <p:cNvSpPr/>
          <p:nvPr/>
        </p:nvSpPr>
        <p:spPr>
          <a:xfrm>
            <a:off x="4774179" y="1715294"/>
            <a:ext cx="859971" cy="859971"/>
          </a:xfrm>
          <a:custGeom>
            <a:avLst/>
            <a:gdLst>
              <a:gd name="connsiteX0" fmla="*/ 888232 w 1146628"/>
              <a:gd name="connsiteY0" fmla="*/ 611434 h 1146628"/>
              <a:gd name="connsiteX1" fmla="*/ 999267 w 1146628"/>
              <a:gd name="connsiteY1" fmla="*/ 754653 h 1146628"/>
              <a:gd name="connsiteX2" fmla="*/ 967485 w 1146628"/>
              <a:gd name="connsiteY2" fmla="*/ 876550 h 1146628"/>
              <a:gd name="connsiteX3" fmla="*/ 885014 w 1146628"/>
              <a:gd name="connsiteY3" fmla="*/ 914769 h 1146628"/>
              <a:gd name="connsiteX4" fmla="*/ 798117 w 1146628"/>
              <a:gd name="connsiteY4" fmla="*/ 865286 h 1146628"/>
              <a:gd name="connsiteX5" fmla="*/ 765128 w 1146628"/>
              <a:gd name="connsiteY5" fmla="*/ 738561 h 1146628"/>
              <a:gd name="connsiteX6" fmla="*/ 799324 w 1146628"/>
              <a:gd name="connsiteY6" fmla="*/ 648446 h 1146628"/>
              <a:gd name="connsiteX7" fmla="*/ 888232 w 1146628"/>
              <a:gd name="connsiteY7" fmla="*/ 611434 h 1146628"/>
              <a:gd name="connsiteX8" fmla="*/ 1058003 w 1146628"/>
              <a:gd name="connsiteY8" fmla="*/ 204305 h 1146628"/>
              <a:gd name="connsiteX9" fmla="*/ 1146628 w 1146628"/>
              <a:gd name="connsiteY9" fmla="*/ 208039 h 1146628"/>
              <a:gd name="connsiteX10" fmla="*/ 1146628 w 1146628"/>
              <a:gd name="connsiteY10" fmla="*/ 407927 h 1146628"/>
              <a:gd name="connsiteX11" fmla="*/ 1116840 w 1146628"/>
              <a:gd name="connsiteY11" fmla="*/ 391275 h 1146628"/>
              <a:gd name="connsiteX12" fmla="*/ 977543 w 1146628"/>
              <a:gd name="connsiteY12" fmla="*/ 366030 h 1146628"/>
              <a:gd name="connsiteX13" fmla="*/ 745013 w 1146628"/>
              <a:gd name="connsiteY13" fmla="*/ 502813 h 1146628"/>
              <a:gd name="connsiteX14" fmla="*/ 735358 w 1146628"/>
              <a:gd name="connsiteY14" fmla="*/ 502813 h 1146628"/>
              <a:gd name="connsiteX15" fmla="*/ 820646 w 1146628"/>
              <a:gd name="connsiteY15" fmla="*/ 274306 h 1146628"/>
              <a:gd name="connsiteX16" fmla="*/ 1058003 w 1146628"/>
              <a:gd name="connsiteY16" fmla="*/ 204305 h 1146628"/>
              <a:gd name="connsiteX17" fmla="*/ 0 w 1146628"/>
              <a:gd name="connsiteY17" fmla="*/ 0 h 1146628"/>
              <a:gd name="connsiteX18" fmla="*/ 794975 w 1146628"/>
              <a:gd name="connsiteY18" fmla="*/ 0 h 1146628"/>
              <a:gd name="connsiteX19" fmla="*/ 726909 w 1146628"/>
              <a:gd name="connsiteY19" fmla="*/ 29706 h 1146628"/>
              <a:gd name="connsiteX20" fmla="*/ 519322 w 1146628"/>
              <a:gd name="connsiteY20" fmla="*/ 254593 h 1146628"/>
              <a:gd name="connsiteX21" fmla="*/ 448919 w 1146628"/>
              <a:gd name="connsiteY21" fmla="*/ 653273 h 1146628"/>
              <a:gd name="connsiteX22" fmla="*/ 566391 w 1146628"/>
              <a:gd name="connsiteY22" fmla="*/ 1031436 h 1146628"/>
              <a:gd name="connsiteX23" fmla="*/ 706593 w 1146628"/>
              <a:gd name="connsiteY23" fmla="*/ 1132816 h 1146628"/>
              <a:gd name="connsiteX24" fmla="*/ 754086 w 1146628"/>
              <a:gd name="connsiteY24" fmla="*/ 1146628 h 1146628"/>
              <a:gd name="connsiteX25" fmla="*/ 0 w 1146628"/>
              <a:gd name="connsiteY25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6628" h="1146628">
                <a:moveTo>
                  <a:pt x="888232" y="611434"/>
                </a:moveTo>
                <a:cubicBezTo>
                  <a:pt x="962255" y="611434"/>
                  <a:pt x="999267" y="659174"/>
                  <a:pt x="999267" y="754653"/>
                </a:cubicBezTo>
                <a:cubicBezTo>
                  <a:pt x="999267" y="810439"/>
                  <a:pt x="988673" y="851071"/>
                  <a:pt x="967485" y="876550"/>
                </a:cubicBezTo>
                <a:cubicBezTo>
                  <a:pt x="946298" y="902029"/>
                  <a:pt x="918807" y="914769"/>
                  <a:pt x="885014" y="914769"/>
                </a:cubicBezTo>
                <a:cubicBezTo>
                  <a:pt x="849075" y="914769"/>
                  <a:pt x="820109" y="898274"/>
                  <a:pt x="798117" y="865286"/>
                </a:cubicBezTo>
                <a:cubicBezTo>
                  <a:pt x="776124" y="832297"/>
                  <a:pt x="765128" y="790055"/>
                  <a:pt x="765128" y="738561"/>
                </a:cubicBezTo>
                <a:cubicBezTo>
                  <a:pt x="765128" y="703158"/>
                  <a:pt x="776526" y="673120"/>
                  <a:pt x="799324" y="648446"/>
                </a:cubicBezTo>
                <a:cubicBezTo>
                  <a:pt x="822121" y="623771"/>
                  <a:pt x="851757" y="611434"/>
                  <a:pt x="888232" y="611434"/>
                </a:cubicBezTo>
                <a:close/>
                <a:moveTo>
                  <a:pt x="1058003" y="204305"/>
                </a:moveTo>
                <a:lnTo>
                  <a:pt x="1146628" y="208039"/>
                </a:lnTo>
                <a:lnTo>
                  <a:pt x="1146628" y="407927"/>
                </a:lnTo>
                <a:lnTo>
                  <a:pt x="1116840" y="391275"/>
                </a:lnTo>
                <a:cubicBezTo>
                  <a:pt x="1076274" y="374445"/>
                  <a:pt x="1029842" y="366030"/>
                  <a:pt x="977543" y="366030"/>
                </a:cubicBezTo>
                <a:cubicBezTo>
                  <a:pt x="870799" y="366030"/>
                  <a:pt x="793289" y="411624"/>
                  <a:pt x="745013" y="502813"/>
                </a:cubicBezTo>
                <a:lnTo>
                  <a:pt x="735358" y="502813"/>
                </a:lnTo>
                <a:cubicBezTo>
                  <a:pt x="740185" y="397142"/>
                  <a:pt x="768615" y="320972"/>
                  <a:pt x="820646" y="274306"/>
                </a:cubicBezTo>
                <a:cubicBezTo>
                  <a:pt x="872676" y="227639"/>
                  <a:pt x="951796" y="204305"/>
                  <a:pt x="1058003" y="204305"/>
                </a:cubicBezTo>
                <a:close/>
                <a:moveTo>
                  <a:pt x="0" y="0"/>
                </a:moveTo>
                <a:lnTo>
                  <a:pt x="794975" y="0"/>
                </a:lnTo>
                <a:lnTo>
                  <a:pt x="726909" y="29706"/>
                </a:lnTo>
                <a:cubicBezTo>
                  <a:pt x="635453" y="77983"/>
                  <a:pt x="566257" y="152945"/>
                  <a:pt x="519322" y="254593"/>
                </a:cubicBezTo>
                <a:cubicBezTo>
                  <a:pt x="472387" y="356241"/>
                  <a:pt x="448919" y="489134"/>
                  <a:pt x="448919" y="653273"/>
                </a:cubicBezTo>
                <a:cubicBezTo>
                  <a:pt x="448919" y="815266"/>
                  <a:pt x="488077" y="941321"/>
                  <a:pt x="566391" y="1031436"/>
                </a:cubicBezTo>
                <a:cubicBezTo>
                  <a:pt x="605549" y="1076494"/>
                  <a:pt x="652283" y="1110287"/>
                  <a:pt x="706593" y="1132816"/>
                </a:cubicBezTo>
                <a:lnTo>
                  <a:pt x="754086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9" name="Image 28" descr="Une image contenant mur, intérieur, guichet, microscope&#10;&#10;Description générée automatiquement">
            <a:extLst>
              <a:ext uri="{FF2B5EF4-FFF2-40B4-BE49-F238E27FC236}">
                <a16:creationId xmlns:a16="http://schemas.microsoft.com/office/drawing/2014/main" id="{07A38080-4784-4FDC-97A6-CF4A5F692A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1564" r="4787" b="27305"/>
          <a:stretch/>
        </p:blipFill>
        <p:spPr>
          <a:xfrm>
            <a:off x="5204164" y="2744874"/>
            <a:ext cx="4154311" cy="350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41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LORIENT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</a:t>
            </a:r>
            <a:endParaRPr lang="en-US" sz="1400" dirty="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70" y="1760560"/>
            <a:ext cx="3380842" cy="813806"/>
            <a:chOff x="2116222" y="1909989"/>
            <a:chExt cx="7232178" cy="1085075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124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Maldi tof 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Identification et classification de souches bactériennes</a:t>
              </a:r>
            </a:p>
            <a:p>
              <a:r>
                <a:rPr lang="en-US" sz="1100" noProof="1"/>
                <a:t>Identification de protéine liées aux activitiés de Biofilm </a:t>
              </a:r>
            </a:p>
            <a:p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Microflex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BRUKER</a:t>
              </a:r>
              <a:endParaRPr lang="en-US" sz="1100" dirty="0">
                <a:cs typeface="Arial" panose="020B0604020202020204" pitchFamily="34" charset="0"/>
              </a:endParaRPr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-92928" y="1261221"/>
            <a:ext cx="371666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cap="all" noProof="1">
                <a:solidFill>
                  <a:schemeClr val="accent2"/>
                </a:solidFill>
              </a:rPr>
              <a:t>Plateforme analytique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056EBB-AC16-4363-B889-E624C021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32" y="0"/>
            <a:ext cx="1498568" cy="1060308"/>
          </a:xfrm>
          <a:prstGeom prst="rect">
            <a:avLst/>
          </a:prstGeom>
        </p:spPr>
      </p:pic>
      <p:grpSp>
        <p:nvGrpSpPr>
          <p:cNvPr id="24" name="Group 94">
            <a:extLst>
              <a:ext uri="{FF2B5EF4-FFF2-40B4-BE49-F238E27FC236}">
                <a16:creationId xmlns:a16="http://schemas.microsoft.com/office/drawing/2014/main" id="{C9AFC51D-F9D6-417D-A80D-79C0E886091B}"/>
              </a:ext>
            </a:extLst>
          </p:cNvPr>
          <p:cNvGrpSpPr/>
          <p:nvPr/>
        </p:nvGrpSpPr>
        <p:grpSpPr>
          <a:xfrm>
            <a:off x="5718002" y="1715294"/>
            <a:ext cx="5424131" cy="813806"/>
            <a:chOff x="2116222" y="1909989"/>
            <a:chExt cx="7232178" cy="1085075"/>
          </a:xfrm>
        </p:grpSpPr>
        <p:sp>
          <p:nvSpPr>
            <p:cNvPr id="25" name="TextBox 95">
              <a:extLst>
                <a:ext uri="{FF2B5EF4-FFF2-40B4-BE49-F238E27FC236}">
                  <a16:creationId xmlns:a16="http://schemas.microsoft.com/office/drawing/2014/main" id="{2A2CFD79-9E03-438E-B87C-603E0AFE11DA}"/>
                </a:ext>
              </a:extLst>
            </p:cNvPr>
            <p:cNvSpPr txBox="1"/>
            <p:nvPr/>
          </p:nvSpPr>
          <p:spPr>
            <a:xfrm>
              <a:off x="2116222" y="1909989"/>
              <a:ext cx="4037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Microscope confocal à balayage laser</a:t>
              </a:r>
            </a:p>
          </p:txBody>
        </p:sp>
        <p:sp>
          <p:nvSpPr>
            <p:cNvPr id="26" name="TextBox 96">
              <a:extLst>
                <a:ext uri="{FF2B5EF4-FFF2-40B4-BE49-F238E27FC236}">
                  <a16:creationId xmlns:a16="http://schemas.microsoft.com/office/drawing/2014/main" id="{7ADD6068-5B50-414B-9907-343EA7F67637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noProof="1"/>
                <a:t>Evaluation du biofilm</a:t>
              </a:r>
            </a:p>
            <a:p>
              <a:pPr algn="just"/>
              <a:r>
                <a:rPr lang="fr-FR" sz="1100" b="1" dirty="0"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b="1" dirty="0">
                  <a:cs typeface="Arial" panose="020B0604020202020204" pitchFamily="34" charset="0"/>
                </a:rPr>
                <a:t>ZEISS</a:t>
              </a:r>
              <a:r>
                <a:rPr lang="fr-FR" sz="1100" dirty="0">
                  <a:cs typeface="Arial" panose="020B0604020202020204" pitchFamily="34" charset="0"/>
                </a:rPr>
                <a:t> - LSM T-PMT et LSM 710</a:t>
              </a:r>
              <a:endParaRPr lang="en-US" sz="1100" dirty="0">
                <a:cs typeface="Arial" panose="020B0604020202020204" pitchFamily="34" charset="0"/>
              </a:endParaRPr>
            </a:p>
            <a:p>
              <a:pPr algn="just"/>
              <a:endParaRPr lang="en-US" sz="1100" dirty="0">
                <a:cs typeface="Arial" panose="020B0604020202020204" pitchFamily="34" charset="0"/>
              </a:endParaRPr>
            </a:p>
          </p:txBody>
        </p:sp>
      </p:grpSp>
      <p:sp>
        <p:nvSpPr>
          <p:cNvPr id="17" name="Freeform 49">
            <a:extLst>
              <a:ext uri="{FF2B5EF4-FFF2-40B4-BE49-F238E27FC236}">
                <a16:creationId xmlns:a16="http://schemas.microsoft.com/office/drawing/2014/main" id="{24D7249A-3947-4A83-B2FD-7C5B067D564E}"/>
              </a:ext>
            </a:extLst>
          </p:cNvPr>
          <p:cNvSpPr/>
          <p:nvPr/>
        </p:nvSpPr>
        <p:spPr>
          <a:xfrm>
            <a:off x="210019" y="1715294"/>
            <a:ext cx="859971" cy="859971"/>
          </a:xfrm>
          <a:custGeom>
            <a:avLst/>
            <a:gdLst/>
            <a:ahLst/>
            <a:cxnLst/>
            <a:rect l="l" t="t" r="r" b="b"/>
            <a:pathLst>
              <a:path w="1146628" h="1146628">
                <a:moveTo>
                  <a:pt x="1146628" y="538716"/>
                </a:moveTo>
                <a:lnTo>
                  <a:pt x="1146628" y="1146628"/>
                </a:lnTo>
                <a:lnTo>
                  <a:pt x="891474" y="1146628"/>
                </a:lnTo>
                <a:close/>
                <a:moveTo>
                  <a:pt x="0" y="0"/>
                </a:moveTo>
                <a:lnTo>
                  <a:pt x="455356" y="0"/>
                </a:lnTo>
                <a:lnTo>
                  <a:pt x="455356" y="238903"/>
                </a:lnTo>
                <a:lnTo>
                  <a:pt x="964669" y="238903"/>
                </a:lnTo>
                <a:lnTo>
                  <a:pt x="562482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Image 17" descr="Une image contenant texte, mur, intérieur, boîte&#10;&#10;Description générée automatiquement">
            <a:extLst>
              <a:ext uri="{FF2B5EF4-FFF2-40B4-BE49-F238E27FC236}">
                <a16:creationId xmlns:a16="http://schemas.microsoft.com/office/drawing/2014/main" id="{8DDE90BB-E65F-46BF-AA08-D3888D9BE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31771"/>
          <a:stretch/>
        </p:blipFill>
        <p:spPr>
          <a:xfrm>
            <a:off x="1517888" y="2604004"/>
            <a:ext cx="1563977" cy="402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 descr="Une image contenant texte, intérieur, guichet, équipement électronique&#10;&#10;Description générée automatiquement">
            <a:extLst>
              <a:ext uri="{FF2B5EF4-FFF2-40B4-BE49-F238E27FC236}">
                <a16:creationId xmlns:a16="http://schemas.microsoft.com/office/drawing/2014/main" id="{D30482DE-C3F5-4FDD-BF8E-AA4700C5C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r="10274" b="17953"/>
          <a:stretch/>
        </p:blipFill>
        <p:spPr>
          <a:xfrm>
            <a:off x="5500776" y="2833274"/>
            <a:ext cx="3585711" cy="362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Freeform 50">
            <a:extLst>
              <a:ext uri="{FF2B5EF4-FFF2-40B4-BE49-F238E27FC236}">
                <a16:creationId xmlns:a16="http://schemas.microsoft.com/office/drawing/2014/main" id="{3CFA8CA5-A75A-4555-B71E-2BB96B9BAEA4}"/>
              </a:ext>
            </a:extLst>
          </p:cNvPr>
          <p:cNvSpPr/>
          <p:nvPr/>
        </p:nvSpPr>
        <p:spPr>
          <a:xfrm>
            <a:off x="4698896" y="1714395"/>
            <a:ext cx="801880" cy="859971"/>
          </a:xfrm>
          <a:custGeom>
            <a:avLst/>
            <a:gdLst>
              <a:gd name="connsiteX0" fmla="*/ 872140 w 1069173"/>
              <a:gd name="connsiteY0" fmla="*/ 670974 h 1146628"/>
              <a:gd name="connsiteX1" fmla="*/ 982773 w 1069173"/>
              <a:gd name="connsiteY1" fmla="*/ 756665 h 1146628"/>
              <a:gd name="connsiteX2" fmla="*/ 1013750 w 1069173"/>
              <a:gd name="connsiteY2" fmla="*/ 834309 h 1146628"/>
              <a:gd name="connsiteX3" fmla="*/ 872140 w 1069173"/>
              <a:gd name="connsiteY3" fmla="*/ 938102 h 1146628"/>
              <a:gd name="connsiteX4" fmla="*/ 773978 w 1069173"/>
              <a:gd name="connsiteY4" fmla="*/ 907930 h 1146628"/>
              <a:gd name="connsiteX5" fmla="*/ 738576 w 1069173"/>
              <a:gd name="connsiteY5" fmla="*/ 827872 h 1146628"/>
              <a:gd name="connsiteX6" fmla="*/ 769553 w 1069173"/>
              <a:gd name="connsiteY6" fmla="*/ 747009 h 1146628"/>
              <a:gd name="connsiteX7" fmla="*/ 872140 w 1069173"/>
              <a:gd name="connsiteY7" fmla="*/ 670974 h 1146628"/>
              <a:gd name="connsiteX8" fmla="*/ 1069173 w 1069173"/>
              <a:gd name="connsiteY8" fmla="*/ 530532 h 1146628"/>
              <a:gd name="connsiteX9" fmla="*/ 1069173 w 1069173"/>
              <a:gd name="connsiteY9" fmla="*/ 531409 h 1146628"/>
              <a:gd name="connsiteX10" fmla="*/ 1068463 w 1069173"/>
              <a:gd name="connsiteY10" fmla="*/ 530974 h 1146628"/>
              <a:gd name="connsiteX11" fmla="*/ 876967 w 1069173"/>
              <a:gd name="connsiteY11" fmla="*/ 186604 h 1146628"/>
              <a:gd name="connsiteX12" fmla="*/ 944554 w 1069173"/>
              <a:gd name="connsiteY12" fmla="*/ 209937 h 1146628"/>
              <a:gd name="connsiteX13" fmla="*/ 972715 w 1069173"/>
              <a:gd name="connsiteY13" fmla="*/ 271892 h 1146628"/>
              <a:gd name="connsiteX14" fmla="*/ 951795 w 1069173"/>
              <a:gd name="connsiteY14" fmla="*/ 333846 h 1146628"/>
              <a:gd name="connsiteX15" fmla="*/ 873749 w 1069173"/>
              <a:gd name="connsiteY15" fmla="*/ 394191 h 1146628"/>
              <a:gd name="connsiteX16" fmla="*/ 779611 w 1069173"/>
              <a:gd name="connsiteY16" fmla="*/ 271892 h 1146628"/>
              <a:gd name="connsiteX17" fmla="*/ 807772 w 1069173"/>
              <a:gd name="connsiteY17" fmla="*/ 210340 h 1146628"/>
              <a:gd name="connsiteX18" fmla="*/ 876967 w 1069173"/>
              <a:gd name="connsiteY18" fmla="*/ 186604 h 1146628"/>
              <a:gd name="connsiteX19" fmla="*/ 0 w 1069173"/>
              <a:gd name="connsiteY19" fmla="*/ 0 h 1146628"/>
              <a:gd name="connsiteX20" fmla="*/ 644356 w 1069173"/>
              <a:gd name="connsiteY20" fmla="*/ 0 h 1146628"/>
              <a:gd name="connsiteX21" fmla="*/ 587311 w 1069173"/>
              <a:gd name="connsiteY21" fmla="*/ 32523 h 1146628"/>
              <a:gd name="connsiteX22" fmla="*/ 481908 w 1069173"/>
              <a:gd name="connsiteY22" fmla="*/ 242926 h 1146628"/>
              <a:gd name="connsiteX23" fmla="*/ 524954 w 1069173"/>
              <a:gd name="connsiteY23" fmla="*/ 401030 h 1146628"/>
              <a:gd name="connsiteX24" fmla="*/ 661334 w 1069173"/>
              <a:gd name="connsiteY24" fmla="*/ 535801 h 1146628"/>
              <a:gd name="connsiteX25" fmla="*/ 496391 w 1069173"/>
              <a:gd name="connsiteY25" fmla="*/ 666549 h 1146628"/>
              <a:gd name="connsiteX26" fmla="*/ 447310 w 1069173"/>
              <a:gd name="connsiteY26" fmla="*/ 840745 h 1146628"/>
              <a:gd name="connsiteX27" fmla="*/ 557541 w 1069173"/>
              <a:gd name="connsiteY27" fmla="*/ 1082528 h 1146628"/>
              <a:gd name="connsiteX28" fmla="*/ 692110 w 1069173"/>
              <a:gd name="connsiteY28" fmla="*/ 1145589 h 1146628"/>
              <a:gd name="connsiteX29" fmla="*/ 697749 w 1069173"/>
              <a:gd name="connsiteY29" fmla="*/ 1146628 h 1146628"/>
              <a:gd name="connsiteX30" fmla="*/ 0 w 1069173"/>
              <a:gd name="connsiteY30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9173" h="1146628">
                <a:moveTo>
                  <a:pt x="872140" y="670974"/>
                </a:moveTo>
                <a:cubicBezTo>
                  <a:pt x="925244" y="702622"/>
                  <a:pt x="962121" y="731185"/>
                  <a:pt x="982773" y="756665"/>
                </a:cubicBezTo>
                <a:cubicBezTo>
                  <a:pt x="1003424" y="782143"/>
                  <a:pt x="1013750" y="808025"/>
                  <a:pt x="1013750" y="834309"/>
                </a:cubicBezTo>
                <a:cubicBezTo>
                  <a:pt x="1013750" y="903504"/>
                  <a:pt x="966546" y="938102"/>
                  <a:pt x="872140" y="938102"/>
                </a:cubicBezTo>
                <a:cubicBezTo>
                  <a:pt x="830301" y="938102"/>
                  <a:pt x="797580" y="928045"/>
                  <a:pt x="773978" y="907930"/>
                </a:cubicBezTo>
                <a:cubicBezTo>
                  <a:pt x="750377" y="887815"/>
                  <a:pt x="738576" y="861129"/>
                  <a:pt x="738576" y="827872"/>
                </a:cubicBezTo>
                <a:cubicBezTo>
                  <a:pt x="738576" y="799442"/>
                  <a:pt x="748902" y="772488"/>
                  <a:pt x="769553" y="747009"/>
                </a:cubicBezTo>
                <a:cubicBezTo>
                  <a:pt x="790204" y="721530"/>
                  <a:pt x="824400" y="696185"/>
                  <a:pt x="872140" y="670974"/>
                </a:cubicBezTo>
                <a:close/>
                <a:moveTo>
                  <a:pt x="1069173" y="530532"/>
                </a:moveTo>
                <a:lnTo>
                  <a:pt x="1069173" y="531409"/>
                </a:lnTo>
                <a:lnTo>
                  <a:pt x="1068463" y="530974"/>
                </a:lnTo>
                <a:close/>
                <a:moveTo>
                  <a:pt x="876967" y="186604"/>
                </a:moveTo>
                <a:cubicBezTo>
                  <a:pt x="903251" y="186604"/>
                  <a:pt x="925780" y="194382"/>
                  <a:pt x="944554" y="209937"/>
                </a:cubicBezTo>
                <a:cubicBezTo>
                  <a:pt x="963328" y="225493"/>
                  <a:pt x="972715" y="246145"/>
                  <a:pt x="972715" y="271892"/>
                </a:cubicBezTo>
                <a:cubicBezTo>
                  <a:pt x="972715" y="294957"/>
                  <a:pt x="965742" y="315609"/>
                  <a:pt x="951795" y="333846"/>
                </a:cubicBezTo>
                <a:cubicBezTo>
                  <a:pt x="937849" y="352084"/>
                  <a:pt x="911834" y="372199"/>
                  <a:pt x="873749" y="394191"/>
                </a:cubicBezTo>
                <a:cubicBezTo>
                  <a:pt x="810990" y="358789"/>
                  <a:pt x="779611" y="318022"/>
                  <a:pt x="779611" y="271892"/>
                </a:cubicBezTo>
                <a:cubicBezTo>
                  <a:pt x="779611" y="246681"/>
                  <a:pt x="788998" y="226164"/>
                  <a:pt x="807772" y="210340"/>
                </a:cubicBezTo>
                <a:cubicBezTo>
                  <a:pt x="826546" y="194516"/>
                  <a:pt x="849611" y="186604"/>
                  <a:pt x="876967" y="186604"/>
                </a:cubicBezTo>
                <a:close/>
                <a:moveTo>
                  <a:pt x="0" y="0"/>
                </a:moveTo>
                <a:lnTo>
                  <a:pt x="644356" y="0"/>
                </a:lnTo>
                <a:lnTo>
                  <a:pt x="587311" y="32523"/>
                </a:lnTo>
                <a:cubicBezTo>
                  <a:pt x="517042" y="82676"/>
                  <a:pt x="481908" y="152811"/>
                  <a:pt x="481908" y="242926"/>
                </a:cubicBezTo>
                <a:cubicBezTo>
                  <a:pt x="481908" y="300321"/>
                  <a:pt x="496257" y="353022"/>
                  <a:pt x="524954" y="401030"/>
                </a:cubicBezTo>
                <a:cubicBezTo>
                  <a:pt x="553652" y="449038"/>
                  <a:pt x="599112" y="493962"/>
                  <a:pt x="661334" y="535801"/>
                </a:cubicBezTo>
                <a:cubicBezTo>
                  <a:pt x="584093" y="574959"/>
                  <a:pt x="529111" y="618541"/>
                  <a:pt x="496391" y="666549"/>
                </a:cubicBezTo>
                <a:cubicBezTo>
                  <a:pt x="463670" y="714557"/>
                  <a:pt x="447310" y="772622"/>
                  <a:pt x="447310" y="840745"/>
                </a:cubicBezTo>
                <a:cubicBezTo>
                  <a:pt x="447310" y="945880"/>
                  <a:pt x="484054" y="1026474"/>
                  <a:pt x="557541" y="1082528"/>
                </a:cubicBezTo>
                <a:cubicBezTo>
                  <a:pt x="594284" y="1110555"/>
                  <a:pt x="639141" y="1131576"/>
                  <a:pt x="692110" y="1145589"/>
                </a:cubicBezTo>
                <a:lnTo>
                  <a:pt x="697749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8471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Grand écran</PresentationFormat>
  <Paragraphs>43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Charlène Gendre</dc:creator>
  <cp:lastModifiedBy>Nathalie Bourgougnon Berge</cp:lastModifiedBy>
  <cp:revision>161</cp:revision>
  <dcterms:created xsi:type="dcterms:W3CDTF">2021-12-02T13:23:03Z</dcterms:created>
  <dcterms:modified xsi:type="dcterms:W3CDTF">2022-01-20T15:16:47Z</dcterms:modified>
</cp:coreProperties>
</file>